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4" r:id="rId3"/>
    <p:sldMasterId id="2147483681" r:id="rId4"/>
    <p:sldMasterId id="2147483716" r:id="rId5"/>
  </p:sldMasterIdLst>
  <p:sldIdLst>
    <p:sldId id="363" r:id="rId6"/>
    <p:sldId id="426" r:id="rId7"/>
    <p:sldId id="427" r:id="rId8"/>
    <p:sldId id="429" r:id="rId9"/>
    <p:sldId id="440" r:id="rId10"/>
    <p:sldId id="441" r:id="rId11"/>
    <p:sldId id="437" r:id="rId12"/>
    <p:sldId id="442" r:id="rId13"/>
    <p:sldId id="44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87" r:id="rId22"/>
    <p:sldId id="428" r:id="rId23"/>
    <p:sldId id="488" r:id="rId24"/>
    <p:sldId id="444" r:id="rId25"/>
    <p:sldId id="489" r:id="rId26"/>
    <p:sldId id="490" r:id="rId27"/>
    <p:sldId id="491" r:id="rId28"/>
    <p:sldId id="492" r:id="rId29"/>
    <p:sldId id="486" r:id="rId30"/>
    <p:sldId id="461" r:id="rId31"/>
    <p:sldId id="501" r:id="rId32"/>
    <p:sldId id="462" r:id="rId33"/>
    <p:sldId id="464" r:id="rId34"/>
    <p:sldId id="463" r:id="rId35"/>
    <p:sldId id="475" r:id="rId36"/>
    <p:sldId id="477" r:id="rId37"/>
    <p:sldId id="478" r:id="rId38"/>
    <p:sldId id="484" r:id="rId39"/>
    <p:sldId id="502" r:id="rId40"/>
    <p:sldId id="503" r:id="rId41"/>
    <p:sldId id="504" r:id="rId42"/>
    <p:sldId id="436" r:id="rId43"/>
    <p:sldId id="505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696" r:id="rId53"/>
    <p:sldId id="697" r:id="rId54"/>
    <p:sldId id="698" r:id="rId55"/>
    <p:sldId id="699" r:id="rId56"/>
    <p:sldId id="700" r:id="rId57"/>
    <p:sldId id="701" r:id="rId58"/>
    <p:sldId id="702" r:id="rId59"/>
    <p:sldId id="775" r:id="rId60"/>
    <p:sldId id="703" r:id="rId61"/>
    <p:sldId id="776" r:id="rId62"/>
    <p:sldId id="704" r:id="rId63"/>
    <p:sldId id="705" r:id="rId64"/>
    <p:sldId id="711" r:id="rId65"/>
    <p:sldId id="779" r:id="rId66"/>
    <p:sldId id="712" r:id="rId67"/>
    <p:sldId id="778" r:id="rId68"/>
    <p:sldId id="780" r:id="rId69"/>
    <p:sldId id="777" r:id="rId70"/>
    <p:sldId id="713" r:id="rId71"/>
    <p:sldId id="714" r:id="rId72"/>
    <p:sldId id="715" r:id="rId73"/>
    <p:sldId id="716" r:id="rId74"/>
    <p:sldId id="717" r:id="rId75"/>
    <p:sldId id="718" r:id="rId76"/>
    <p:sldId id="719" r:id="rId77"/>
    <p:sldId id="720" r:id="rId78"/>
    <p:sldId id="721" r:id="rId79"/>
    <p:sldId id="424" r:id="rId80"/>
    <p:sldId id="518" r:id="rId81"/>
    <p:sldId id="519" r:id="rId82"/>
    <p:sldId id="430" r:id="rId83"/>
    <p:sldId id="431" r:id="rId84"/>
    <p:sldId id="520" r:id="rId85"/>
    <p:sldId id="435" r:id="rId86"/>
    <p:sldId id="773" r:id="rId87"/>
    <p:sldId id="774" r:id="rId88"/>
    <p:sldId id="521" r:id="rId89"/>
    <p:sldId id="522" r:id="rId90"/>
    <p:sldId id="523" r:id="rId91"/>
    <p:sldId id="524" r:id="rId92"/>
    <p:sldId id="525" r:id="rId93"/>
    <p:sldId id="526" r:id="rId94"/>
    <p:sldId id="534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29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41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A679A0BF-2534-4FAF-AA14-88AC8FF3DE68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/30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13935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01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543567" y="4868864"/>
            <a:ext cx="4314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통계학의</a:t>
            </a:r>
            <a:r>
              <a:rPr lang="en-US" altLang="ko-KR" sz="5400" b="1" spc="-300" dirty="0">
                <a:ea typeface="맑은 고딕" panose="020B0503020000020004" pitchFamily="50" charset="-127"/>
              </a:rPr>
              <a:t> </a:t>
            </a:r>
            <a:r>
              <a:rPr lang="ko-KR" altLang="en-US" sz="5400" b="1" spc="-300" dirty="0">
                <a:ea typeface="맑은 고딕" panose="020B0503020000020004" pitchFamily="50" charset="-127"/>
              </a:rPr>
              <a:t>이해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615518" y="5724525"/>
            <a:ext cx="47139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Introduction of Statistics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0" y="-242888"/>
            <a:ext cx="12192000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759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974417" y="93664"/>
            <a:ext cx="4413888" cy="523220"/>
            <a:chOff x="6685508" y="188640"/>
            <a:chExt cx="331174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36" y="188640"/>
              <a:ext cx="1749018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통계학의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이해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8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4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53918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115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8606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739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02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543567" y="4868864"/>
            <a:ext cx="4314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모집단과 표본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969001" y="5707063"/>
            <a:ext cx="45204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Population and Sample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07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974417" y="0"/>
            <a:ext cx="4413887" cy="523220"/>
            <a:chOff x="6685508" y="188640"/>
            <a:chExt cx="3311746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236" y="188640"/>
              <a:ext cx="1749018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모집단과 표본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89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22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2BCE13CD-ECC7-49DC-84A9-E640324F99D6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86549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02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543567" y="4868864"/>
            <a:ext cx="4314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모집단과 표본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969001" y="5707063"/>
            <a:ext cx="45204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Population and Sample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07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5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6059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206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03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889541" y="4868864"/>
            <a:ext cx="49680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데이터와 통계량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921501" y="5724525"/>
            <a:ext cx="3629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Data and Statistics</a:t>
            </a: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224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405035" y="44451"/>
            <a:ext cx="4753724" cy="523220"/>
            <a:chOff x="6685508" y="188640"/>
            <a:chExt cx="3566142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7980" y="188640"/>
              <a:ext cx="2003670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데이터와 통계량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78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>
                  <a:solidFill>
                    <a:srgbClr val="984807"/>
                  </a:solidFill>
                  <a:ea typeface="맑은 고딕" panose="020B0503020000020004" pitchFamily="50" charset="-127"/>
                </a:rPr>
                <a:t>03</a:t>
              </a:r>
              <a:endParaRPr lang="ko-KR" altLang="en-US" sz="2800" b="1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800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C215FF5C-9549-44F4-AB3B-0C90D558F473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830116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6320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2765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922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04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8197591" y="486886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확률과 통계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808134" y="5724525"/>
            <a:ext cx="4733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Probability and Statistics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22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974417" y="0"/>
            <a:ext cx="4413887" cy="523220"/>
            <a:chOff x="6685508" y="188640"/>
            <a:chExt cx="3311746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236" y="188640"/>
              <a:ext cx="1749018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모집단과 표본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89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227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44834" y="44451"/>
            <a:ext cx="4074051" cy="523220"/>
            <a:chOff x="6685508" y="188640"/>
            <a:chExt cx="3056719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2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확률과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통계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04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804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A679A0BF-2534-4FAF-AA14-88AC8FF3DE68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/30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1393545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38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1024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570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10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8197591" y="486886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연관성 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671734" y="5724525"/>
            <a:ext cx="39148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Association Analysis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670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10968" y="44451"/>
            <a:ext cx="4074051" cy="523220"/>
            <a:chOff x="6685508" y="188640"/>
            <a:chExt cx="3056718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1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연관성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6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10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9068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89E122F1-0D26-4AFD-8146-CDBADC5E921F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/52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472802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884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0762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2BCE13CD-ECC7-49DC-84A9-E640324F99D6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86549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10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8197591" y="486886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연관성 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671734" y="5724525"/>
            <a:ext cx="39148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Association Analysis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67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10968" y="44451"/>
            <a:ext cx="4074051" cy="523220"/>
            <a:chOff x="6685508" y="188640"/>
            <a:chExt cx="3056718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1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연관성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6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10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90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89E122F1-0D26-4AFD-8146-CDBADC5E921F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/52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47280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04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8197591" y="486886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확률과 통계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808134" y="5724525"/>
            <a:ext cx="4733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Probability and Statistics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22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44834" y="44451"/>
            <a:ext cx="4074051" cy="523220"/>
            <a:chOff x="6685508" y="188640"/>
            <a:chExt cx="3056719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2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확률과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통계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04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80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55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6" r:id="rId2"/>
    <p:sldLayoutId id="2147483737" r:id="rId3"/>
    <p:sldLayoutId id="2147483738" r:id="rId4"/>
    <p:sldLayoutId id="2147483733" r:id="rId5"/>
    <p:sldLayoutId id="2147483734" r:id="rId6"/>
    <p:sldLayoutId id="2147483735" r:id="rId7"/>
    <p:sldLayoutId id="2147483730" r:id="rId8"/>
    <p:sldLayoutId id="2147483731" r:id="rId9"/>
    <p:sldLayoutId id="2147483732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999251E-D0B3-491C-9C55-26EA35FC6181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11FC44E6-C6CF-4B50-9479-607F2480531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1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7D12BA-18C9-48D7-817B-6E896151F371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55E0BB40-73DB-4EA7-8452-91531DD82C9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5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132CD4-F296-43B5-A837-1B339A1F8D78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D675F07A-9B79-4C9D-B4A5-67FD006A48E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9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DA75FF-03BC-4C9F-AC76-6F3F52759252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5562CB9D-A7B3-4F71-81AE-0EBEB578F9B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9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3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인문</a:t>
            </a:r>
            <a:r>
              <a:rPr lang="en-US" altLang="ko-KR">
                <a:solidFill>
                  <a:srgbClr val="C00000"/>
                </a:solidFill>
              </a:rPr>
              <a:t>/</a:t>
            </a:r>
            <a:r>
              <a:rPr lang="ko-KR" altLang="en-US">
                <a:solidFill>
                  <a:srgbClr val="C00000"/>
                </a:solidFill>
              </a:rPr>
              <a:t>사회과학에서 통계학을 공부하는 이유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통계학을 적용한 자료는 신뢰성을 가진다</a:t>
            </a:r>
            <a:r>
              <a:rPr lang="en-US" altLang="ko-KR" dirty="0"/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</a:rPr>
              <a:t>- </a:t>
            </a:r>
            <a:r>
              <a:rPr lang="ko-KR" altLang="en-US" sz="1800" b="0" dirty="0">
                <a:solidFill>
                  <a:schemeClr val="tx1"/>
                </a:solidFill>
              </a:rPr>
              <a:t>통계는 실생활에서 광범위하게 활용된다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- </a:t>
            </a:r>
            <a:r>
              <a:rPr lang="ko-KR" altLang="en-US" sz="1800" b="0" dirty="0">
                <a:solidFill>
                  <a:schemeClr val="tx1"/>
                </a:solidFill>
              </a:rPr>
              <a:t>우리가 접하는 대부분의 정보는 통계학을 통해 가공되어 전달된다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</a:rPr>
              <a:t>                국내 최고의 미각소유자 </a:t>
            </a:r>
            <a:r>
              <a:rPr lang="en-US" altLang="ko-KR" sz="1800" dirty="0">
                <a:solidFill>
                  <a:schemeClr val="tx1"/>
                </a:solidFill>
              </a:rPr>
              <a:t>vs. </a:t>
            </a:r>
            <a:r>
              <a:rPr lang="ko-KR" altLang="en-US" sz="1800" dirty="0">
                <a:solidFill>
                  <a:schemeClr val="tx1"/>
                </a:solidFill>
              </a:rPr>
              <a:t>신뢰할 만한 기관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통계는 사회에서 발생할 수 있는 다양한 상황에서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        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신뢰할 수 있는 자료를 가공해 내고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이를 활용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표본평균의 확률분포</a:t>
            </a:r>
          </a:p>
        </p:txBody>
      </p:sp>
      <p:pic>
        <p:nvPicPr>
          <p:cNvPr id="26629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3587751"/>
            <a:ext cx="5046663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/>
                      </a:rPr>
                      <m:t>𝒕</m:t>
                    </m:r>
                  </m:oMath>
                </a14:m>
                <a:r>
                  <a:rPr lang="ko-KR" altLang="en-US" dirty="0"/>
                  <a:t>분포</a:t>
                </a:r>
                <a:endParaRPr lang="en-US" altLang="ko-KR" dirty="0"/>
              </a:p>
              <a:p>
                <a:pPr marL="0" indent="0" latinLnBrk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표본이 충분하지 못한 경우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즉 표본의 개수가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30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개를 넘지 못하는 경우에는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분포를 사용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561975" indent="-400050" latinLnBrk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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모집단은 정규분포를 이룬다는 가정이 필요하며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</a:t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분포도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‘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평균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=0,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분산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&gt;1’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인 정규분포를 따른다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. 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83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표본평균의 확률분포</a:t>
            </a:r>
          </a:p>
        </p:txBody>
      </p:sp>
      <p:pic>
        <p:nvPicPr>
          <p:cNvPr id="2765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060575"/>
            <a:ext cx="46799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51" y="2160588"/>
            <a:ext cx="8413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2780929"/>
            <a:ext cx="31432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573017"/>
            <a:ext cx="48387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</a:t>
            </a:r>
            <a:r>
              <a:rPr lang="ko-KR" altLang="en-US" dirty="0"/>
              <a:t>분포와 </a:t>
            </a:r>
            <a:r>
              <a:rPr lang="en-US" altLang="ko-KR" dirty="0"/>
              <a:t>t</a:t>
            </a:r>
            <a:r>
              <a:rPr lang="ko-KR" altLang="en-US" dirty="0"/>
              <a:t>분포의 관계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표본분산의 확률분포</a:t>
            </a:r>
          </a:p>
        </p:txBody>
      </p:sp>
      <p:pic>
        <p:nvPicPr>
          <p:cNvPr id="28677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2968625"/>
            <a:ext cx="1924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3297239"/>
            <a:ext cx="1943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433888"/>
            <a:ext cx="24288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4149080"/>
            <a:ext cx="3760788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𝝌</m:t>
                    </m:r>
                  </m:oMath>
                </a14:m>
                <a:r>
                  <a:rPr lang="en-US" altLang="ko-KR" baseline="30000" dirty="0"/>
                  <a:t>2</a:t>
                </a:r>
                <a:r>
                  <a:rPr lang="ko-KR" altLang="en-US" dirty="0"/>
                  <a:t>분포</a:t>
                </a:r>
                <a:endParaRPr lang="en-US" altLang="ko-K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ko-KR" altLang="en-US" sz="1800" b="0" dirty="0">
                        <a:solidFill>
                          <a:schemeClr val="tx1"/>
                        </a:solidFill>
                        <a:latin typeface="Cambria Math"/>
                      </a:rPr>
                      <m:t>𝝌</m:t>
                    </m:r>
                  </m:oMath>
                </a14:m>
                <a:r>
                  <a:rPr lang="en-US" altLang="ko-KR" sz="1800" b="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분포는 정규분포로부터 도출되고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분포의 제곱에 대한 분포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ko-KR" altLang="ko-KR" sz="1800" b="0" dirty="0">
                    <a:solidFill>
                      <a:schemeClr val="tx1"/>
                    </a:solidFill>
                  </a:rPr>
                  <a:t>∴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항상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0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보다 큰 값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 확률변수                         이 표준정규분포이면서 독립이라면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                        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은 새로운 확률변수를 구성하게 되고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</a:t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이 분포를 자유도가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n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인 </a:t>
                </a:r>
                <a14:m>
                  <m:oMath xmlns:m="http://schemas.openxmlformats.org/officeDocument/2006/math">
                    <m:r>
                      <a:rPr lang="ko-KR" altLang="en-US" sz="1800" b="0" dirty="0">
                        <a:solidFill>
                          <a:schemeClr val="tx1"/>
                        </a:solidFill>
                        <a:latin typeface="Cambria Math"/>
                      </a:rPr>
                      <m:t>𝝌</m:t>
                    </m:r>
                  </m:oMath>
                </a14:m>
                <a:r>
                  <a:rPr lang="en-US" altLang="ko-KR" sz="1800" b="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분포라 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표본분산의 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dirty="0"/>
                  <a:t>분포</a:t>
                </a:r>
                <a:endParaRPr lang="en-US" altLang="ko-K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분포는 두 개의 분산에 관한 추론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 F(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𝜐</m:t>
                    </m:r>
                    <m:r>
                      <a:rPr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𝜐</m:t>
                    </m:r>
                    <m:r>
                      <a:rPr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2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ko-KR" altLang="ko-KR" sz="1800" b="0" dirty="0">
                    <a:solidFill>
                      <a:schemeClr val="tx1"/>
                    </a:solidFill>
                  </a:rPr>
                  <a:t>∴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b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𝜐</m:t>
                    </m:r>
                    <m: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r>
                      <a:rPr lang="ko-KR" altLang="en-US" sz="1800" b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𝜐</m:t>
                    </m:r>
                    <m: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2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는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각각의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𝑋</m:t>
                    </m:r>
                    <m:r>
                      <a:rPr lang="en-US" altLang="ko-KR" sz="1800" b="0" i="1" baseline="30000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2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에 대한 분산</a:t>
                </a:r>
                <a:endParaRPr lang="en-US" altLang="ko-KR" sz="1800" b="0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분산이 같은 모집단에서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𝑋𝑛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𝒴</m:t>
                    </m:r>
                    <m:r>
                      <a:rPr lang="en-US" altLang="ko-KR" sz="1800" b="0" i="1" dirty="0" err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만큼 표본을 구하고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각각의 분산이</a:t>
                </a:r>
                <a:br>
                  <a:rPr lang="en-US" altLang="ko-KR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𝜐</m:t>
                    </m:r>
                    <m:r>
                      <a:rPr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1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−1)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𝜐</m:t>
                    </m:r>
                    <m:r>
                      <a:rPr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2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−1)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일 때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𝐹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𝜐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𝜐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는 각 비율을 나타냄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4084266"/>
            <a:ext cx="3248025" cy="245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변수와 데이터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변수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어떠한 대응관계로 변화하는 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數</a:t>
            </a:r>
            <a:r>
              <a:rPr lang="en-US" altLang="ko-KR" sz="1800" b="0" dirty="0">
                <a:solidFill>
                  <a:schemeClr val="tx1"/>
                </a:solidFill>
              </a:rPr>
              <a:t>), </a:t>
            </a:r>
            <a:r>
              <a:rPr lang="ko-KR" altLang="en-US" sz="1800" b="0" dirty="0">
                <a:solidFill>
                  <a:schemeClr val="tx1"/>
                </a:solidFill>
              </a:rPr>
              <a:t>혹은 함수관계로 대응하며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주어진 범위 안에서 변화하는 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數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변수는 데이터로 구성되고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근거로 변수의 특성을 파악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</a:t>
            </a:r>
            <a:endParaRPr lang="en-US" altLang="ko-KR" dirty="0"/>
          </a:p>
          <a:p>
            <a:pPr marL="476250" indent="-47625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조사의 목적에 맞는 변수를 기반으로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표본으로부터 수집된 자료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476250" indent="-47625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보통 사회과학 분야에서 통계조사를 할 때는 표본의 특징이나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특성을 표현하기 위해 단일자료를 수집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핵심적 연구나 조사를 목적으로 할 때는 다중자료를 수집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데이터는 그 성격에 따라 크게 범주형 척도와 </a:t>
            </a:r>
            <a:r>
              <a:rPr lang="ko-KR" altLang="en-US" sz="1800" b="0" dirty="0" err="1">
                <a:solidFill>
                  <a:schemeClr val="tx1"/>
                </a:solidFill>
              </a:rPr>
              <a:t>연속형</a:t>
            </a:r>
            <a:r>
              <a:rPr lang="ko-KR" altLang="en-US" sz="1800" b="0" dirty="0">
                <a:solidFill>
                  <a:schemeClr val="tx1"/>
                </a:solidFill>
              </a:rPr>
              <a:t> 척도의 두 가지로 구분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인문</a:t>
            </a:r>
            <a:r>
              <a:rPr lang="en-US" altLang="ko-KR" sz="1800" b="0" dirty="0">
                <a:solidFill>
                  <a:schemeClr val="tx1"/>
                </a:solidFill>
              </a:rPr>
              <a:t>/</a:t>
            </a:r>
            <a:r>
              <a:rPr lang="ko-KR" altLang="en-US" sz="1800" b="0" dirty="0">
                <a:solidFill>
                  <a:schemeClr val="tx1"/>
                </a:solidFill>
              </a:rPr>
              <a:t>사회과학에서는 대부분 설문지를 통해 데이터를 수집할 때 활용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범주형 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범주형 척도</a:t>
            </a:r>
            <a:r>
              <a:rPr lang="en-US" altLang="ko-KR" sz="1800" b="0" dirty="0">
                <a:solidFill>
                  <a:schemeClr val="tx1"/>
                </a:solidFill>
              </a:rPr>
              <a:t>(categorical scale)</a:t>
            </a:r>
            <a:r>
              <a:rPr lang="ko-KR" altLang="en-US" sz="1800" b="0" dirty="0">
                <a:solidFill>
                  <a:schemeClr val="tx1"/>
                </a:solidFill>
              </a:rPr>
              <a:t>는 데이터들을 </a:t>
            </a:r>
            <a:r>
              <a:rPr lang="ko-KR" altLang="en-US" sz="1800" b="0" dirty="0" err="1">
                <a:solidFill>
                  <a:schemeClr val="tx1"/>
                </a:solidFill>
              </a:rPr>
              <a:t>구분지어</a:t>
            </a:r>
            <a:r>
              <a:rPr lang="ko-KR" altLang="en-US" sz="1800" b="0" dirty="0">
                <a:solidFill>
                  <a:schemeClr val="tx1"/>
                </a:solidFill>
              </a:rPr>
              <a:t> 나눌 수 있는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명목척도와 서열척도로 나뉜다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연속형</a:t>
            </a:r>
            <a:r>
              <a:rPr lang="ko-KR" altLang="en-US" dirty="0"/>
              <a:t> 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연속형</a:t>
            </a:r>
            <a:r>
              <a:rPr lang="ko-KR" altLang="en-US" sz="1800" b="0" dirty="0">
                <a:solidFill>
                  <a:schemeClr val="tx1"/>
                </a:solidFill>
              </a:rPr>
              <a:t> 척도</a:t>
            </a:r>
            <a:r>
              <a:rPr lang="en-US" altLang="ko-KR" sz="1800" b="0" dirty="0">
                <a:solidFill>
                  <a:schemeClr val="tx1"/>
                </a:solidFill>
              </a:rPr>
              <a:t>(continuous scale)</a:t>
            </a:r>
            <a:r>
              <a:rPr lang="ko-KR" altLang="en-US" sz="1800" b="0" dirty="0">
                <a:solidFill>
                  <a:schemeClr val="tx1"/>
                </a:solidFill>
              </a:rPr>
              <a:t>는 연결된 속성의 데이터를 조사의 목적에 맞게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구분한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등간척도와</a:t>
            </a:r>
            <a:r>
              <a:rPr lang="ko-KR" altLang="en-US" sz="1800" b="0" dirty="0">
                <a:solidFill>
                  <a:schemeClr val="tx1"/>
                </a:solidFill>
              </a:rPr>
              <a:t> 비율척도로 나뉜다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범주형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명목척도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schemeClr val="tx1"/>
                </a:solidFill>
              </a:rPr>
              <a:t>명목척도</a:t>
            </a:r>
            <a:r>
              <a:rPr lang="en-US" altLang="ko-KR" sz="1800" b="0" spc="-100" dirty="0">
                <a:solidFill>
                  <a:schemeClr val="tx1"/>
                </a:solidFill>
              </a:rPr>
              <a:t>(nominal scale)</a:t>
            </a:r>
            <a:r>
              <a:rPr lang="ko-KR" altLang="en-US" sz="1800" b="0" spc="-100" dirty="0">
                <a:solidFill>
                  <a:schemeClr val="tx1"/>
                </a:solidFill>
              </a:rPr>
              <a:t>는 수</a:t>
            </a:r>
            <a:r>
              <a:rPr lang="en-US" altLang="ko-KR" sz="1800" b="0" spc="-100" dirty="0">
                <a:solidFill>
                  <a:schemeClr val="tx1"/>
                </a:solidFill>
              </a:rPr>
              <a:t>(</a:t>
            </a:r>
            <a:r>
              <a:rPr lang="ko-KR" altLang="en-US" sz="1800" b="0" spc="-100" dirty="0">
                <a:solidFill>
                  <a:schemeClr val="tx1"/>
                </a:solidFill>
              </a:rPr>
              <a:t>數</a:t>
            </a:r>
            <a:r>
              <a:rPr lang="en-US" altLang="ko-KR" sz="1800" b="0" spc="-100" dirty="0">
                <a:solidFill>
                  <a:schemeClr val="tx1"/>
                </a:solidFill>
              </a:rPr>
              <a:t>) </a:t>
            </a:r>
            <a:r>
              <a:rPr lang="ko-KR" altLang="en-US" sz="1800" b="0" spc="-100" dirty="0">
                <a:solidFill>
                  <a:schemeClr val="tx1"/>
                </a:solidFill>
              </a:rPr>
              <a:t>또는 순서의 개념과는 상관없이 이름만 붙여지는 척도</a:t>
            </a:r>
            <a:endParaRPr lang="en-US" altLang="ko-KR" sz="1800" b="0" spc="-1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2242170"/>
            <a:ext cx="7572375" cy="18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범주형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서열척도 </a:t>
            </a:r>
            <a:r>
              <a:rPr lang="en-US" altLang="ko-KR" dirty="0"/>
              <a:t>(</a:t>
            </a:r>
            <a:r>
              <a:rPr lang="ko-KR" altLang="en-US" dirty="0"/>
              <a:t>순서척도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schemeClr val="tx1"/>
                </a:solidFill>
              </a:rPr>
              <a:t>명목척도와 유사하게 숫자 혹은 연산과는 연관이 없지만</a:t>
            </a:r>
            <a:r>
              <a:rPr lang="en-US" altLang="ko-KR" sz="1800" b="0" spc="-100" dirty="0">
                <a:solidFill>
                  <a:schemeClr val="tx1"/>
                </a:solidFill>
              </a:rPr>
              <a:t>, </a:t>
            </a:r>
            <a:br>
              <a:rPr lang="en-US" altLang="ko-KR" sz="1800" b="0" spc="-100" dirty="0">
                <a:solidFill>
                  <a:schemeClr val="tx1"/>
                </a:solidFill>
              </a:rPr>
            </a:br>
            <a:r>
              <a:rPr lang="ko-KR" altLang="en-US" sz="1800" b="0" spc="-100" dirty="0">
                <a:solidFill>
                  <a:schemeClr val="tx1"/>
                </a:solidFill>
              </a:rPr>
              <a:t>순서</a:t>
            </a:r>
            <a:r>
              <a:rPr lang="en-US" altLang="ko-KR" sz="1800" b="0" spc="-100" dirty="0">
                <a:solidFill>
                  <a:schemeClr val="tx1"/>
                </a:solidFill>
              </a:rPr>
              <a:t>(</a:t>
            </a:r>
            <a:r>
              <a:rPr lang="ko-KR" altLang="en-US" sz="1800" b="0" spc="-100" dirty="0">
                <a:solidFill>
                  <a:schemeClr val="tx1"/>
                </a:solidFill>
              </a:rPr>
              <a:t>서열</a:t>
            </a:r>
            <a:r>
              <a:rPr lang="en-US" altLang="ko-KR" sz="1800" b="0" spc="-100" dirty="0">
                <a:solidFill>
                  <a:schemeClr val="tx1"/>
                </a:solidFill>
              </a:rPr>
              <a:t>)</a:t>
            </a:r>
            <a:r>
              <a:rPr lang="ko-KR" altLang="en-US" sz="1800" b="0" spc="-100" dirty="0">
                <a:solidFill>
                  <a:schemeClr val="tx1"/>
                </a:solidFill>
              </a:rPr>
              <a:t>을 구분할 수 있는 척도</a:t>
            </a:r>
            <a:endParaRPr lang="en-US" altLang="ko-KR" sz="1800" b="0" spc="-100" dirty="0">
              <a:solidFill>
                <a:schemeClr val="tx1"/>
              </a:solidFill>
            </a:endParaRP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12859"/>
            <a:ext cx="7886700" cy="189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83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등간척도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등간척도</a:t>
            </a:r>
            <a:r>
              <a:rPr lang="en-US" altLang="ko-KR" sz="1800" b="0" dirty="0">
                <a:solidFill>
                  <a:schemeClr val="tx1"/>
                </a:solidFill>
              </a:rPr>
              <a:t>(interval scale)</a:t>
            </a:r>
            <a:r>
              <a:rPr lang="ko-KR" altLang="en-US" sz="1800" b="0" dirty="0">
                <a:solidFill>
                  <a:schemeClr val="tx1"/>
                </a:solidFill>
              </a:rPr>
              <a:t>는 명목척도나 서열척도와 달리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측정된 자료들 간에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더하기와 빼기가 가능한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/>
              <a:t>비율척도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spc="-50" dirty="0">
                <a:solidFill>
                  <a:schemeClr val="tx1"/>
                </a:solidFill>
              </a:rPr>
              <a:t>비율척도</a:t>
            </a:r>
            <a:r>
              <a:rPr lang="en-US" altLang="ko-KR" sz="1800" b="0" spc="-50" dirty="0">
                <a:solidFill>
                  <a:schemeClr val="tx1"/>
                </a:solidFill>
              </a:rPr>
              <a:t>(ratio scale)</a:t>
            </a:r>
            <a:r>
              <a:rPr lang="ko-KR" altLang="en-US" sz="1800" b="0" spc="-50" dirty="0">
                <a:solidFill>
                  <a:schemeClr val="tx1"/>
                </a:solidFill>
              </a:rPr>
              <a:t>는 </a:t>
            </a:r>
            <a:r>
              <a:rPr lang="ko-KR" altLang="en-US" sz="1800" b="0" spc="-50" dirty="0" err="1">
                <a:solidFill>
                  <a:schemeClr val="tx1"/>
                </a:solidFill>
              </a:rPr>
              <a:t>등간척도의</a:t>
            </a:r>
            <a:r>
              <a:rPr lang="ko-KR" altLang="en-US" sz="1800" b="0" spc="-50" dirty="0">
                <a:solidFill>
                  <a:schemeClr val="tx1"/>
                </a:solidFill>
              </a:rPr>
              <a:t> 성질과 함께 무</a:t>
            </a:r>
            <a:r>
              <a:rPr lang="en-US" altLang="ko-KR" sz="1800" b="0" spc="-50" dirty="0">
                <a:solidFill>
                  <a:schemeClr val="tx1"/>
                </a:solidFill>
              </a:rPr>
              <a:t>(</a:t>
            </a:r>
            <a:r>
              <a:rPr lang="ko-KR" altLang="en-US" sz="1800" b="0" spc="-50" dirty="0">
                <a:solidFill>
                  <a:schemeClr val="tx1"/>
                </a:solidFill>
              </a:rPr>
              <a:t>無</a:t>
            </a:r>
            <a:r>
              <a:rPr lang="en-US" altLang="ko-KR" sz="1800" b="0" spc="-50" dirty="0">
                <a:solidFill>
                  <a:schemeClr val="tx1"/>
                </a:solidFill>
              </a:rPr>
              <a:t>)</a:t>
            </a:r>
            <a:r>
              <a:rPr lang="ko-KR" altLang="en-US" sz="1800" b="0" spc="-50" dirty="0">
                <a:solidFill>
                  <a:schemeClr val="tx1"/>
                </a:solidFill>
              </a:rPr>
              <a:t>의 개념인 </a:t>
            </a:r>
            <a:r>
              <a:rPr lang="en-US" altLang="ko-KR" sz="1800" b="0" spc="-50" dirty="0">
                <a:solidFill>
                  <a:schemeClr val="tx1"/>
                </a:solidFill>
              </a:rPr>
              <a:t>0</a:t>
            </a:r>
            <a:r>
              <a:rPr lang="ko-KR" altLang="en-US" sz="1800" b="0" spc="-50" dirty="0">
                <a:solidFill>
                  <a:schemeClr val="tx1"/>
                </a:solidFill>
              </a:rPr>
              <a:t>값도 가지는 척도</a:t>
            </a:r>
            <a:endParaRPr lang="en-US" altLang="ko-KR" sz="1800" spc="-50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0" y="2554540"/>
            <a:ext cx="7610476" cy="146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81" y="5426279"/>
            <a:ext cx="7719745" cy="76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pic>
        <p:nvPicPr>
          <p:cNvPr id="1638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700213"/>
            <a:ext cx="79152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인문</a:t>
            </a:r>
            <a:r>
              <a:rPr lang="en-US" altLang="ko-KR">
                <a:solidFill>
                  <a:srgbClr val="C00000"/>
                </a:solidFill>
              </a:rPr>
              <a:t>/</a:t>
            </a:r>
            <a:r>
              <a:rPr lang="ko-KR" altLang="en-US">
                <a:solidFill>
                  <a:srgbClr val="C00000"/>
                </a:solidFill>
              </a:rPr>
              <a:t>사회과학에서 통계학을 공부하는 이유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통계는 의사결정에 필요한 근거 자료를 제시한다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</a:rPr>
              <a:t>- </a:t>
            </a:r>
            <a:r>
              <a:rPr lang="ko-KR" altLang="en-US" sz="1800" b="0" dirty="0">
                <a:solidFill>
                  <a:schemeClr val="tx1"/>
                </a:solidFill>
              </a:rPr>
              <a:t>인문</a:t>
            </a:r>
            <a:r>
              <a:rPr lang="en-US" altLang="ko-KR" sz="1800" b="0" dirty="0">
                <a:solidFill>
                  <a:schemeClr val="tx1"/>
                </a:solidFill>
              </a:rPr>
              <a:t>/</a:t>
            </a:r>
            <a:r>
              <a:rPr lang="ko-KR" altLang="en-US" sz="1800" b="0" dirty="0">
                <a:solidFill>
                  <a:schemeClr val="tx1"/>
                </a:solidFill>
              </a:rPr>
              <a:t>사회과학의 연구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조사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나 실험결과는 다양한 결과를 도출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- </a:t>
            </a:r>
            <a:r>
              <a:rPr lang="ko-KR" altLang="en-US" sz="1800" b="0" dirty="0">
                <a:solidFill>
                  <a:schemeClr val="tx1"/>
                </a:solidFill>
              </a:rPr>
              <a:t>일상생활이나 현상 등을 수치화하기 위한 기준을 토대로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</a:rPr>
              <a:t>조사와 분석에서의 과학적 접근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</a:rPr>
              <a:t>                획기적 신제품의 홍보방법은 어떻게 해야 할까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비용 대비 최대의 효과를 얻을 수 있는 의사결정 가능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중심경향도</a:t>
            </a:r>
            <a:r>
              <a:rPr lang="en-US" altLang="ko-KR" sz="1800" b="0" dirty="0">
                <a:solidFill>
                  <a:schemeClr val="tx1"/>
                </a:solidFill>
              </a:rPr>
              <a:t>(measure of central tendency)</a:t>
            </a:r>
            <a:r>
              <a:rPr lang="ko-KR" altLang="en-US" sz="1800" b="0" dirty="0">
                <a:solidFill>
                  <a:schemeClr val="tx1"/>
                </a:solidFill>
              </a:rPr>
              <a:t>란 데이터들을 종합하여 그 중심을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이루는 값이 어느 정도가 될지를 구한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Q. </a:t>
            </a:r>
            <a:r>
              <a:rPr lang="ko-KR" altLang="en-US" sz="1800" b="0" dirty="0">
                <a:solidFill>
                  <a:schemeClr val="tx1"/>
                </a:solidFill>
              </a:rPr>
              <a:t>학교까지 가는 데 어느 정도의 시간이 걸리는가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A. 30</a:t>
            </a:r>
            <a:r>
              <a:rPr lang="ko-KR" altLang="en-US" sz="1800" b="0" dirty="0">
                <a:solidFill>
                  <a:schemeClr val="tx1"/>
                </a:solidFill>
              </a:rPr>
              <a:t>분 정도 소요됩니다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A. 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~40</a:t>
            </a:r>
            <a:r>
              <a:rPr lang="ko-KR" altLang="en-US" sz="1800" b="0" dirty="0">
                <a:solidFill>
                  <a:schemeClr val="tx1"/>
                </a:solidFill>
              </a:rPr>
              <a:t>분 정도 소요됩니다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통학 시간 전체라는 집단 특성을 대표적으로 표현하는 값에는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최빈값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등이 있음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(mean)</a:t>
            </a:r>
            <a:r>
              <a:rPr lang="ko-KR" altLang="en-US" sz="1800" b="0" dirty="0">
                <a:solidFill>
                  <a:schemeClr val="tx1"/>
                </a:solidFill>
              </a:rPr>
              <a:t>은 통계에서 가장 많이 활용되는 중심경향도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모든 통계분석에서 사용되며 표본의 특성을 제시할 때 가장 먼저 사용되는 수치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9" y="2708920"/>
            <a:ext cx="46069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36" y="3789041"/>
            <a:ext cx="66262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중간값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</a:rPr>
              <a:t>(median)</a:t>
            </a:r>
            <a:r>
              <a:rPr lang="ko-KR" altLang="en-US" sz="1800" b="0" dirty="0">
                <a:solidFill>
                  <a:schemeClr val="tx1"/>
                </a:solidFill>
              </a:rPr>
              <a:t>은 관측된 자료의 편중과는 상관없이 가장 작은 값에서 가장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큰 값까지 정렬했을 때 그 가운데 위치한 값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dirty="0" err="1"/>
              <a:t>최빈값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최빈값</a:t>
            </a:r>
            <a:r>
              <a:rPr lang="en-US" altLang="ko-KR" sz="1800" b="0" dirty="0">
                <a:solidFill>
                  <a:schemeClr val="tx1"/>
                </a:solidFill>
              </a:rPr>
              <a:t>(mode)</a:t>
            </a:r>
            <a:r>
              <a:rPr lang="ko-KR" altLang="en-US" sz="1800" b="0" dirty="0">
                <a:solidFill>
                  <a:schemeClr val="tx1"/>
                </a:solidFill>
              </a:rPr>
              <a:t>은 표본에서 가장 많이 나타나는 관측치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번 확인된다는 특성으로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중심경향도에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있으나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최소 부분과 최대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부분으로 쏠림 현상이 나타날 수도 있기 때문에 특별히 필요성이 없는 한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잘 사용되지 않음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pic>
        <p:nvPicPr>
          <p:cNvPr id="35843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412876"/>
            <a:ext cx="80359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95600" y="1484784"/>
            <a:ext cx="4104456" cy="89181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noFill/>
                <a:latin typeface="맑은 고딕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None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학생의 점수는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70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 평균 점수는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65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따라서 평균 기준으로는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학생의 점수가 평균보다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점이나 더 높으므로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부모님으로부터 </a:t>
            </a:r>
            <a:r>
              <a:rPr lang="ko-KR" altLang="en-US" sz="1800" b="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sym typeface="Wingdings" panose="05000000000000000000" pitchFamily="2" charset="2"/>
              </a:rPr>
              <a:t>선물을 받을 수 있다</a:t>
            </a:r>
            <a:r>
              <a:rPr lang="en-US" altLang="ko-KR" sz="1800" b="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중간값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10,40,70,85,85,100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중간값은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70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과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85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∴</a:t>
                </a:r>
                <a14:m>
                  <m:oMath xmlns:m="http://schemas.openxmlformats.org/officeDocument/2006/math"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  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70+85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=77.5       A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학생의 성적이 반에서 과반 이상에 들지 못했으므로 </a:t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                     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부모님으로부터 </a:t>
                </a:r>
                <a:r>
                  <a:rPr lang="ko-KR" altLang="en-US" sz="1800" b="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선물을 받을 수 없다</a:t>
                </a:r>
                <a:r>
                  <a:rPr lang="en-US" altLang="ko-KR" sz="1800" b="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. </a:t>
                </a:r>
              </a:p>
              <a:p>
                <a:pPr marL="0" indent="0">
                  <a:buNone/>
                </a:pP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sym typeface="Wingdings" panose="05000000000000000000" pitchFamily="2" charset="2"/>
                </a:endParaRPr>
              </a:p>
              <a:p>
                <a:r>
                  <a:rPr lang="ko-KR" altLang="en-US" dirty="0" err="1"/>
                  <a:t>최빈값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두 학생이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85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점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85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점보다 낮으므로 부모님으로부터 </a:t>
                </a:r>
                <a:r>
                  <a:rPr lang="ko-KR" altLang="en-US" sz="1800" b="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선물을 받을 수 없다</a:t>
                </a:r>
                <a:r>
                  <a:rPr lang="en-US" altLang="ko-KR" sz="1800" b="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. </a:t>
                </a: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</a:endParaRP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585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중심경향도만으로는</a:t>
            </a:r>
            <a:r>
              <a:rPr lang="ko-KR" altLang="en-US" sz="1800" b="0" dirty="0">
                <a:solidFill>
                  <a:schemeClr val="tx1"/>
                </a:solidFill>
              </a:rPr>
              <a:t> 집단에 대한 성격과 분포를 파악하는데 부족하므로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측정된 데이터가 어떻게 분포하고 있는지에 대해 파악해야 데이터를 제대로 이해하기 위하여 표본이 가지는 분포의 정도를 나타내는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산포도</a:t>
            </a:r>
            <a:r>
              <a:rPr lang="en-US" altLang="ko-KR" sz="1800" b="0" dirty="0">
                <a:solidFill>
                  <a:schemeClr val="tx1"/>
                </a:solidFill>
              </a:rPr>
              <a:t>(dispersion)</a:t>
            </a:r>
            <a:r>
              <a:rPr lang="ko-KR" altLang="en-US" sz="1800" b="0" dirty="0">
                <a:solidFill>
                  <a:schemeClr val="tx1"/>
                </a:solidFill>
              </a:rPr>
              <a:t>를 확인해야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통계학에서 산포의 정도를 나타내는 지표에는 분산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범위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사분위수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백분위수 등이 있음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 err="1"/>
              <a:t>모분산</a:t>
            </a:r>
            <a:endParaRPr lang="en-US" altLang="ko-KR" dirty="0"/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모평균과 모집단의 개별 측정치들 간의 차를 구해서 제곱하여 모두 더한 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그 값을 다시 모집단을 구성하는 개수로 나누어 계산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915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96" y="2725168"/>
            <a:ext cx="22320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직사각형 6"/>
          <p:cNvSpPr>
            <a:spLocks noChangeArrowheads="1"/>
          </p:cNvSpPr>
          <p:nvPr/>
        </p:nvSpPr>
        <p:spPr bwMode="auto">
          <a:xfrm>
            <a:off x="1775594" y="5589241"/>
            <a:ext cx="8424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800" dirty="0">
                <a:solidFill>
                  <a:prstClr val="black"/>
                </a:solidFill>
              </a:rPr>
              <a:t>표본의 분포 특성을 잘 드러내지 못하는 평균의 단점을 해소하기 위해서는 평균과 각 표본들이 얼마나 떨어져 있는지를 측정한 차이(편차)를 확인해야 한다. </a:t>
            </a:r>
          </a:p>
        </p:txBody>
      </p:sp>
      <p:pic>
        <p:nvPicPr>
          <p:cNvPr id="4916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1"/>
          <a:stretch/>
        </p:blipFill>
        <p:spPr bwMode="auto">
          <a:xfrm>
            <a:off x="2419351" y="3429000"/>
            <a:ext cx="557212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680" y="2586608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집단의 개수가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모평균이</a:t>
                </a:r>
                <a14:m>
                  <m:oMath xmlns:m="http://schemas.openxmlformats.org/officeDocument/2006/math">
                    <m:r>
                      <a:rPr kumimoji="1" lang="ko-KR" altLang="en-US" sz="1600">
                        <a:solidFill>
                          <a:prstClr val="black"/>
                        </a:solidFill>
                        <a:latin typeface="Cambria Math"/>
                      </a:rPr>
                      <m:t>𝜇</m:t>
                    </m:r>
                    <m:r>
                      <a:rPr kumimoji="1" lang="en-US" altLang="ko-KR" sz="160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모분산은</m:t>
                    </m:r>
                    <m:sSup>
                      <m:sSupPr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2)</m:t>
                        </m:r>
                      </m:sup>
                    </m:sSup>
                  </m:oMath>
                </a14:m>
                <a:endParaRPr kumimoji="1" lang="ko-KR" altLang="en-US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80" y="258660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3333" r="-3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5017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557339"/>
            <a:ext cx="835342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647825"/>
            <a:ext cx="8642350" cy="4891088"/>
          </a:xfrm>
          <a:blipFill rotWithShape="0">
            <a:blip r:embed="rId2"/>
            <a:srcRect/>
            <a:stretch>
              <a:fillRect l="-564" t="-11880" b="1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74826" y="4292600"/>
            <a:ext cx="792163" cy="649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인문</a:t>
            </a:r>
            <a:r>
              <a:rPr lang="en-US" altLang="ko-KR">
                <a:solidFill>
                  <a:srgbClr val="C00000"/>
                </a:solidFill>
              </a:rPr>
              <a:t>/</a:t>
            </a:r>
            <a:r>
              <a:rPr lang="ko-KR" altLang="en-US">
                <a:solidFill>
                  <a:srgbClr val="C00000"/>
                </a:solidFill>
              </a:rPr>
              <a:t>사회과학에서 통계학을 공부하는 이유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통계는 현상을 분석하여 실증자료를 제시한다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- </a:t>
            </a:r>
            <a:r>
              <a:rPr lang="ko-KR" altLang="en-US" sz="1800" b="0" dirty="0">
                <a:solidFill>
                  <a:schemeClr val="tx1"/>
                </a:solidFill>
              </a:rPr>
              <a:t>현상을 분석하여 문제의 해결을 위한 다양한 원인을 찾을 수 있도록 자료 제공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    (</a:t>
            </a:r>
            <a:r>
              <a:rPr lang="ko-KR" altLang="en-US" sz="1800" dirty="0">
                <a:solidFill>
                  <a:schemeClr val="tx1"/>
                </a:solidFill>
              </a:rPr>
              <a:t>이론</a:t>
            </a:r>
            <a:r>
              <a:rPr lang="en-US" altLang="ko-KR" sz="1800" dirty="0">
                <a:solidFill>
                  <a:schemeClr val="tx1"/>
                </a:solidFill>
              </a:rPr>
              <a:t>) </a:t>
            </a:r>
            <a:r>
              <a:rPr lang="ko-KR" altLang="en-US" sz="1800" dirty="0">
                <a:solidFill>
                  <a:schemeClr val="tx1"/>
                </a:solidFill>
              </a:rPr>
              <a:t>인간의 소비행동은 자신의 불만족을 만족으로 바꾸려는 행동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       Ex. </a:t>
            </a:r>
            <a:r>
              <a:rPr lang="ko-KR" altLang="en-US" sz="1800" dirty="0">
                <a:solidFill>
                  <a:schemeClr val="tx1"/>
                </a:solidFill>
              </a:rPr>
              <a:t>소비자의 </a:t>
            </a:r>
            <a:r>
              <a:rPr lang="ko-KR" altLang="en-US" sz="1800" dirty="0" err="1">
                <a:solidFill>
                  <a:schemeClr val="tx1"/>
                </a:solidFill>
              </a:rPr>
              <a:t>스마트폰</a:t>
            </a:r>
            <a:r>
              <a:rPr lang="ko-KR" altLang="en-US" sz="1800" dirty="0">
                <a:solidFill>
                  <a:schemeClr val="tx1"/>
                </a:solidFill>
              </a:rPr>
              <a:t> 선택 기준은</a:t>
            </a:r>
            <a:r>
              <a:rPr lang="en-US" altLang="ko-KR" sz="1800" dirty="0">
                <a:solidFill>
                  <a:schemeClr val="tx1"/>
                </a:solidFill>
              </a:rPr>
              <a:t>? (</a:t>
            </a:r>
            <a:r>
              <a:rPr lang="ko-KR" altLang="en-US" sz="1800" dirty="0">
                <a:solidFill>
                  <a:schemeClr val="tx1"/>
                </a:solidFill>
              </a:rPr>
              <a:t>디자인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편의성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유용성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3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가지 원인에 대해 선택과 집중을 해야 한다면 어디에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2227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>
                <a:sym typeface="Wingdings" pitchFamily="2" charset="2"/>
              </a:rPr>
              <a:t>분산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      A</a:t>
            </a:r>
            <a:r>
              <a:rPr lang="ko-KR" altLang="en-US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반에서는 거의 모든 학생의 키가 비슷하지만</a:t>
            </a: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          B</a:t>
            </a:r>
            <a:r>
              <a:rPr lang="ko-KR" altLang="en-US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반에서는 키가 큰 학생과 작은 학생의 차이가 크게 난다는 것을 의미</a:t>
            </a: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</p:txBody>
      </p:sp>
      <p:pic>
        <p:nvPicPr>
          <p:cNvPr id="5222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628776"/>
            <a:ext cx="662463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표본분산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모집단을 기준으로 하지 않고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표본을 선정해서 표본의 개수 </a:t>
            </a:r>
            <a:r>
              <a:rPr lang="en-US" altLang="ko-KR" sz="1800" b="0" dirty="0">
                <a:solidFill>
                  <a:schemeClr val="tx1"/>
                </a:solidFill>
              </a:rPr>
              <a:t>(n-1)</a:t>
            </a:r>
            <a:r>
              <a:rPr lang="ko-KR" altLang="en-US" sz="1800" b="0" dirty="0">
                <a:solidFill>
                  <a:schemeClr val="tx1"/>
                </a:solidFill>
              </a:rPr>
              <a:t>로 계산한 분산을 표본분산</a:t>
            </a:r>
            <a:r>
              <a:rPr lang="en-US" altLang="ko-KR" sz="1800" b="0" dirty="0">
                <a:solidFill>
                  <a:schemeClr val="tx1"/>
                </a:solidFill>
              </a:rPr>
              <a:t>(sample variance)</a:t>
            </a:r>
            <a:r>
              <a:rPr lang="ko-KR" altLang="en-US" sz="1800" b="0" dirty="0">
                <a:solidFill>
                  <a:schemeClr val="tx1"/>
                </a:solidFill>
              </a:rPr>
              <a:t>이라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349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708275"/>
            <a:ext cx="386873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6553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484314"/>
            <a:ext cx="830421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65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>
                <a:sym typeface="Wingdings" pitchFamily="2" charset="2"/>
              </a:rPr>
              <a:t>표본분산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</p:txBody>
      </p:sp>
      <p:pic>
        <p:nvPicPr>
          <p:cNvPr id="6656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003276"/>
            <a:ext cx="75517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 r="-63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확률과 의사결정</a:t>
            </a:r>
          </a:p>
        </p:txBody>
      </p:sp>
      <p:sp>
        <p:nvSpPr>
          <p:cNvPr id="12291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통계의 목적</a:t>
            </a:r>
            <a:endParaRPr lang="en-US" altLang="ko-KR" dirty="0"/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표본으로부터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추정하기 위함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/>
              <a:t>추정의 이유</a:t>
            </a:r>
            <a:endParaRPr lang="en-US" altLang="ko-KR" dirty="0"/>
          </a:p>
          <a:p>
            <a:pPr marL="301625" indent="-49213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❶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모집단을 대상으로 하는 조사가 불가능하거나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1625" indent="-49213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❷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시간과 비용 등의 물리적 한계 때문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</a:t>
            </a:r>
          </a:p>
        </p:txBody>
      </p:sp>
      <p:pic>
        <p:nvPicPr>
          <p:cNvPr id="1434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4" y="3213100"/>
            <a:ext cx="16287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중괄호 4"/>
          <p:cNvSpPr/>
          <p:nvPr/>
        </p:nvSpPr>
        <p:spPr>
          <a:xfrm>
            <a:off x="7104063" y="4508501"/>
            <a:ext cx="215900" cy="1008063"/>
          </a:xfrm>
          <a:prstGeom prst="rightBrace">
            <a:avLst/>
          </a:prstGeom>
          <a:ln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4342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5926139"/>
            <a:ext cx="21907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6" y="1052736"/>
            <a:ext cx="8641655" cy="5472608"/>
          </a:xfrm>
          <a:prstGeom prst="rect">
            <a:avLst/>
          </a:prstGeom>
          <a:blipFill rotWithShape="0">
            <a:blip r:embed="rId4"/>
            <a:stretch>
              <a:fillRect l="-564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kumimoji="1" lang="ko-KR" altLang="en-US">
                <a:noFill/>
                <a:latin typeface="맑은 고딕"/>
                <a:ea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</a:t>
            </a:r>
          </a:p>
        </p:txBody>
      </p:sp>
      <p:sp>
        <p:nvSpPr>
          <p:cNvPr id="153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확률이</a:t>
            </a:r>
            <a:r>
              <a:rPr lang="en-US" altLang="ko-KR" dirty="0"/>
              <a:t> </a:t>
            </a:r>
            <a:r>
              <a:rPr lang="ko-KR" altLang="en-US" dirty="0"/>
              <a:t>가지는 조건</a:t>
            </a:r>
            <a:endParaRPr lang="en-US" altLang="ko-KR" dirty="0"/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67" y="1700213"/>
            <a:ext cx="7517284" cy="189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확률변수와 확률함수</a:t>
            </a:r>
          </a:p>
        </p:txBody>
      </p:sp>
      <p:sp>
        <p:nvSpPr>
          <p:cNvPr id="22531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확률변수</a:t>
            </a:r>
            <a:r>
              <a:rPr lang="en-US" altLang="ko-KR" dirty="0"/>
              <a:t>(random variable)</a:t>
            </a:r>
          </a:p>
          <a:p>
            <a:pPr marL="0" indent="0" latinLnBrk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실험의 결과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사건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실수값을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대응시키고 그 값에 확률을 부여한 것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defRPr/>
            </a:pPr>
            <a:r>
              <a:rPr lang="ko-KR" altLang="en-US" dirty="0"/>
              <a:t>확률함수</a:t>
            </a:r>
            <a:r>
              <a:rPr lang="en-US" altLang="ko-KR" dirty="0"/>
              <a:t>(probability function)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반복적으로 어떤 실험을 할 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각각의 실험 결과가 어떨지는 그 순간에는 알 수 없지만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실험을 다 마친 후에는 어떤 결과가 몇 번씩 발생했는지를 총체적으로 살펴볼 수 있는데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 결과의 수에 확률이 부여된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 확률변수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(discrete random variable) :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데이터의 확률변수 중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 수 있는 특정한 값들로 구성되거나 일정한 범위로 나타나는 확률변수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 확률변수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(discrete random variable) :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연속형이거나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무한한 경우와 같이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 수 없는 확률변수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확률변수와 확률함수</a:t>
            </a:r>
          </a:p>
        </p:txBody>
      </p:sp>
      <p:pic>
        <p:nvPicPr>
          <p:cNvPr id="2355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981076"/>
            <a:ext cx="6264275" cy="57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4825" y="1052513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통계학의 목적</a:t>
            </a:r>
            <a:endParaRPr lang="en-US" altLang="ko-KR" sz="1800" b="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</a:rPr>
              <a:t>의사결정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</a:rPr>
              <a:t>의사결정은 많은 정보를 지각하고 평가하여 하나를 선택하는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∵ </a:t>
            </a:r>
            <a:r>
              <a:rPr lang="ko-KR" altLang="en-US" sz="1800" b="0" dirty="0">
                <a:solidFill>
                  <a:schemeClr val="tx1"/>
                </a:solidFill>
              </a:rPr>
              <a:t>정보와 반응 사이의 </a:t>
            </a:r>
            <a:r>
              <a:rPr lang="ko-KR" altLang="en-US" sz="1800" b="0" dirty="0" err="1">
                <a:solidFill>
                  <a:schemeClr val="tx1"/>
                </a:solidFill>
              </a:rPr>
              <a:t>다대일</a:t>
            </a:r>
            <a:r>
              <a:rPr lang="ko-KR" altLang="en-US" sz="1800" b="0" dirty="0">
                <a:solidFill>
                  <a:schemeClr val="tx1"/>
                </a:solidFill>
              </a:rPr>
              <a:t> 대응으로 나타나므로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가지 대안 가운데 하나를 선택할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기초자료를 제공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- </a:t>
            </a:r>
            <a:r>
              <a:rPr lang="ko-KR" altLang="en-US" sz="1800" dirty="0">
                <a:solidFill>
                  <a:schemeClr val="tx1"/>
                </a:solidFill>
              </a:rPr>
              <a:t>불확실성의 해소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</a:rPr>
              <a:t>의사결정을 하게 되면 그 결과가 정확한 것이라 할 수 있는가의 문제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∴ </a:t>
            </a:r>
            <a:r>
              <a:rPr lang="ko-KR" altLang="en-US" sz="1800" b="0" dirty="0" err="1">
                <a:solidFill>
                  <a:schemeClr val="tx1"/>
                </a:solidFill>
              </a:rPr>
              <a:t>빅데이터의</a:t>
            </a:r>
            <a:r>
              <a:rPr lang="ko-KR" altLang="en-US" sz="1800" b="0" dirty="0">
                <a:solidFill>
                  <a:schemeClr val="tx1"/>
                </a:solidFill>
              </a:rPr>
              <a:t> 개념을 들여와 불확실성을 해소하려는 노력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정보수집의 어려움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시장의 변화와 대응의 어려움에 대한 극복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163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통계학의 정의와 목적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71997"/>
            <a:ext cx="8012130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확률변수의 </a:t>
            </a:r>
            <a:r>
              <a:rPr kumimoji="1" lang="ko-KR" altLang="en-US" sz="4800" b="1" spc="-150" dirty="0" err="1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기대값과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 분산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5550" y="2349500"/>
            <a:ext cx="7796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확률변수의 </a:t>
            </a:r>
            <a:r>
              <a:rPr kumimoji="1" lang="ko-KR" altLang="en-US" b="1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기대값</a:t>
            </a:r>
            <a:r>
              <a:rPr kumimoji="1" lang="ko-KR" altLang="en-US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확률변수의 분산 </a:t>
            </a:r>
            <a:r>
              <a:rPr kumimoji="1" lang="en-US" altLang="ko-KR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확률변수의 표준편차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기대값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기대값</a:t>
            </a:r>
            <a:r>
              <a:rPr lang="ko-KR" altLang="en-US" dirty="0"/>
              <a:t> </a:t>
            </a:r>
            <a:r>
              <a:rPr lang="en-US" altLang="ko-KR" dirty="0"/>
              <a:t>(expected value)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사건에 대해 그 사건이 벌어질 확률을 곱해서 전체 사건에 대해 합한 값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          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기대값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기대값이란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사건에서 발생하는 해당 값과 그 사건이 발생할 확률을 곱해서 모두 더한 값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주사위를 던졌을 때의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기대값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67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96282"/>
            <a:ext cx="12954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095500"/>
            <a:ext cx="2039938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4" y="5013326"/>
            <a:ext cx="491807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기대값</a:t>
            </a:r>
          </a:p>
        </p:txBody>
      </p:sp>
      <p:pic>
        <p:nvPicPr>
          <p:cNvPr id="2969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5"/>
            <a:ext cx="7551738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분산</a:t>
            </a:r>
          </a:p>
        </p:txBody>
      </p:sp>
      <p:sp>
        <p:nvSpPr>
          <p:cNvPr id="3072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확률변수의 분산은 </a:t>
            </a:r>
            <a:r>
              <a:rPr lang="ko-KR" altLang="en-US" dirty="0" err="1"/>
              <a:t>기대값의</a:t>
            </a:r>
            <a:r>
              <a:rPr lang="ko-KR" altLang="en-US" dirty="0"/>
              <a:t> 특성을 나타내는 값으로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확률변수들이 </a:t>
            </a:r>
            <a:r>
              <a:rPr lang="ko-KR" altLang="en-US" dirty="0" err="1"/>
              <a:t>기대값으로부터</a:t>
            </a:r>
            <a:r>
              <a:rPr lang="ko-KR" altLang="en-US" dirty="0"/>
              <a:t> 벗어나는 정도를 나타낸다</a:t>
            </a:r>
            <a:r>
              <a:rPr lang="en-US" altLang="ko-KR" dirty="0"/>
              <a:t>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평균으로부터 산포되어 있는 정도를 분산이라 한 것과 같이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확률에서 분산은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기대값과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어느 정도 차이가 있는지를 나타낸다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.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2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3537198"/>
            <a:ext cx="38877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551738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기대값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표준편차</a:t>
            </a:r>
          </a:p>
        </p:txBody>
      </p:sp>
      <p:pic>
        <p:nvPicPr>
          <p:cNvPr id="3277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1700808"/>
            <a:ext cx="44688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표준편차는 분산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제곱근이므로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2400301"/>
            <a:ext cx="8642350" cy="4138613"/>
          </a:xfrm>
          <a:prstGeom prst="rect">
            <a:avLst/>
          </a:prstGeom>
          <a:blipFill rotWithShape="0">
            <a:blip r:embed="rId4"/>
            <a:srcRect/>
            <a:stretch>
              <a:fillRect l="-564" t="-32221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kumimoji="1" lang="ko-KR" altLang="en-US">
                <a:noFill/>
                <a:latin typeface="맑은 고딕"/>
                <a:ea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430339"/>
            <a:ext cx="767715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기대값과 분산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확률변수의 기대값과 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481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196975"/>
            <a:ext cx="7472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047875"/>
            <a:ext cx="619125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직사각형 4"/>
          <p:cNvSpPr>
            <a:spLocks noChangeArrowheads="1"/>
          </p:cNvSpPr>
          <p:nvPr/>
        </p:nvSpPr>
        <p:spPr bwMode="auto">
          <a:xfrm>
            <a:off x="1985964" y="4710113"/>
            <a:ext cx="81248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itchFamily="34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800" b="1" dirty="0">
                <a:solidFill>
                  <a:srgbClr val="C00000"/>
                </a:solidFill>
              </a:rPr>
              <a:t>결론</a:t>
            </a:r>
            <a:endParaRPr kumimoji="1" lang="en-US" altLang="ko-KR" sz="1800" b="1" dirty="0">
              <a:solidFill>
                <a:srgbClr val="C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800" dirty="0" err="1">
                <a:solidFill>
                  <a:prstClr val="black"/>
                </a:solidFill>
              </a:rPr>
              <a:t>기대값과</a:t>
            </a:r>
            <a:r>
              <a:rPr kumimoji="1" lang="ko-KR" altLang="en-US" sz="1800" dirty="0">
                <a:solidFill>
                  <a:prstClr val="black"/>
                </a:solidFill>
              </a:rPr>
              <a:t> 분산이 서로 다른 결과가 나왔는데, 우승 확률은 조금 떨어지더라도 </a:t>
            </a:r>
            <a:r>
              <a:rPr kumimoji="1" lang="ko-KR" altLang="en-US" sz="1800" dirty="0" err="1">
                <a:solidFill>
                  <a:prstClr val="black"/>
                </a:solidFill>
              </a:rPr>
              <a:t>기대값이</a:t>
            </a:r>
            <a:r>
              <a:rPr kumimoji="1" lang="ko-KR" altLang="en-US" sz="1800" dirty="0">
                <a:solidFill>
                  <a:prstClr val="black"/>
                </a:solidFill>
              </a:rPr>
              <a:t> 높은 선수 </a:t>
            </a:r>
            <a:r>
              <a:rPr kumimoji="1" lang="en-US" altLang="ko-KR" sz="1800" dirty="0">
                <a:solidFill>
                  <a:prstClr val="black"/>
                </a:solidFill>
              </a:rPr>
              <a:t>A</a:t>
            </a:r>
            <a:r>
              <a:rPr kumimoji="1" lang="ko-KR" altLang="en-US" sz="1800" dirty="0">
                <a:solidFill>
                  <a:prstClr val="black"/>
                </a:solidFill>
              </a:rPr>
              <a:t>를 선택할 것인지</a:t>
            </a:r>
            <a:r>
              <a:rPr kumimoji="1" lang="en-US" altLang="ko-KR" sz="1800" dirty="0">
                <a:solidFill>
                  <a:prstClr val="black"/>
                </a:solidFill>
              </a:rPr>
              <a:t>, </a:t>
            </a:r>
            <a:r>
              <a:rPr kumimoji="1" lang="ko-KR" altLang="en-US" sz="1800" dirty="0">
                <a:solidFill>
                  <a:prstClr val="black"/>
                </a:solidFill>
              </a:rPr>
              <a:t>혹은 </a:t>
            </a:r>
            <a:r>
              <a:rPr kumimoji="1" lang="ko-KR" altLang="en-US" sz="1800" dirty="0" err="1">
                <a:solidFill>
                  <a:prstClr val="black"/>
                </a:solidFill>
              </a:rPr>
              <a:t>기대값이</a:t>
            </a:r>
            <a:r>
              <a:rPr kumimoji="1" lang="ko-KR" altLang="en-US" sz="1800" dirty="0">
                <a:solidFill>
                  <a:prstClr val="black"/>
                </a:solidFill>
              </a:rPr>
              <a:t> 적더라도 조금이라도 안정적이면서 우승 확률이 높은 선수 </a:t>
            </a:r>
            <a:r>
              <a:rPr kumimoji="1" lang="en-US" altLang="ko-KR" sz="1800" dirty="0">
                <a:solidFill>
                  <a:prstClr val="black"/>
                </a:solidFill>
              </a:rPr>
              <a:t>B</a:t>
            </a:r>
            <a:r>
              <a:rPr kumimoji="1" lang="ko-KR" altLang="en-US" sz="1800" dirty="0">
                <a:solidFill>
                  <a:prstClr val="black"/>
                </a:solidFill>
              </a:rPr>
              <a:t>를 선택할 것인지를 결정한다</a:t>
            </a:r>
            <a:r>
              <a:rPr kumimoji="1" lang="en-US" altLang="ko-KR" sz="1800" dirty="0">
                <a:solidFill>
                  <a:prstClr val="black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ko-KR" sz="1800" dirty="0">
              <a:solidFill>
                <a:prstClr val="black"/>
              </a:solidFill>
            </a:endParaRPr>
          </a:p>
          <a:p>
            <a:pPr marL="304800" indent="-30480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ko-KR" sz="1800" dirty="0">
                <a:solidFill>
                  <a:prstClr val="black"/>
                </a:solidFill>
                <a:sym typeface="Wingdings" pitchFamily="2" charset="2"/>
              </a:rPr>
              <a:t> N</a:t>
            </a:r>
            <a:r>
              <a:rPr kumimoji="1" lang="ko-KR" altLang="en-US" sz="1800" dirty="0">
                <a:solidFill>
                  <a:prstClr val="black"/>
                </a:solidFill>
                <a:sym typeface="Wingdings" pitchFamily="2" charset="2"/>
              </a:rPr>
              <a:t>팀은 우승을 노리는 팀이라고 했다</a:t>
            </a:r>
            <a:r>
              <a:rPr kumimoji="1" lang="en-US" altLang="ko-KR" sz="1800" dirty="0">
                <a:solidFill>
                  <a:prstClr val="black"/>
                </a:solidFill>
                <a:sym typeface="Wingdings" pitchFamily="2" charset="2"/>
              </a:rPr>
              <a:t>. </a:t>
            </a:r>
            <a:r>
              <a:rPr kumimoji="1" lang="ko-KR" altLang="en-US" sz="1800" dirty="0">
                <a:solidFill>
                  <a:prstClr val="black"/>
                </a:solidFill>
                <a:sym typeface="Wingdings" pitchFamily="2" charset="2"/>
              </a:rPr>
              <a:t>그러므로 </a:t>
            </a:r>
            <a:r>
              <a:rPr kumimoji="1" lang="en-US" altLang="ko-KR" sz="1800" dirty="0">
                <a:solidFill>
                  <a:prstClr val="black"/>
                </a:solidFill>
                <a:sym typeface="Wingdings" pitchFamily="2" charset="2"/>
              </a:rPr>
              <a:t>A</a:t>
            </a:r>
            <a:r>
              <a:rPr kumimoji="1" lang="ko-KR" altLang="en-US" sz="1800" dirty="0">
                <a:solidFill>
                  <a:prstClr val="black"/>
                </a:solidFill>
                <a:sym typeface="Wingdings" pitchFamily="2" charset="2"/>
              </a:rPr>
              <a:t>보다는 안정적인 분산을 가지고 있으면서도 우승의 성공 확률이 높은 </a:t>
            </a:r>
            <a:r>
              <a:rPr kumimoji="1" lang="en-US" altLang="ko-KR" sz="1800" dirty="0">
                <a:solidFill>
                  <a:prstClr val="black"/>
                </a:solidFill>
                <a:sym typeface="Wingdings" pitchFamily="2" charset="2"/>
              </a:rPr>
              <a:t>B</a:t>
            </a:r>
            <a:r>
              <a:rPr kumimoji="1" lang="ko-KR" altLang="en-US" sz="1800" dirty="0">
                <a:solidFill>
                  <a:prstClr val="black"/>
                </a:solidFill>
                <a:sym typeface="Wingdings" pitchFamily="2" charset="2"/>
              </a:rPr>
              <a:t>를 선택하게 될 것이다</a:t>
            </a:r>
            <a:r>
              <a:rPr kumimoji="1" lang="en-US" altLang="ko-KR" sz="1800" dirty="0">
                <a:solidFill>
                  <a:prstClr val="black"/>
                </a:solidFill>
                <a:sym typeface="Wingdings" pitchFamily="2" charset="2"/>
              </a:rPr>
              <a:t>.</a:t>
            </a:r>
            <a:endParaRPr kumimoji="1" lang="ko-KR" altLang="en-US" sz="1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4237057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01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연관성 분석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연관성 분석의 정의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연관성 분석의 구분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연관성 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연관성 분석</a:t>
            </a:r>
            <a:r>
              <a:rPr lang="en-US" altLang="ko-KR" dirty="0"/>
              <a:t>(association analysis)</a:t>
            </a:r>
          </a:p>
          <a:p>
            <a:pPr indent="3810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 대상에서 수집한 자료의 척도를 기준으로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3810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변수들 간에 어느 정도 밀접한 관계가 있는지를 판단하기 위한 분석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520700" indent="-21590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자료의 척도를 기준으로 변수 간의 연관성을 파악하기 때문에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척도에 따라 연관성 분석 방법도 달라진다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모집단과 표본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</a:t>
            </a:r>
            <a:r>
              <a:rPr lang="en-US" altLang="ko-KR" sz="1800" b="0" dirty="0">
                <a:solidFill>
                  <a:schemeClr val="tx1"/>
                </a:solidFill>
              </a:rPr>
              <a:t>(population)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:</a:t>
            </a:r>
            <a:r>
              <a:rPr lang="ko-KR" altLang="en-US" sz="1800" b="0" dirty="0">
                <a:solidFill>
                  <a:schemeClr val="tx1"/>
                </a:solidFill>
              </a:rPr>
              <a:t> 통계분석 방법을 적용할 관심 대상의 전체 집합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물리적인 한계로 인해 모집단 전체를 전수조사하기는 쉽지 않다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400" dirty="0"/>
              <a:t>표본</a:t>
            </a:r>
            <a:endParaRPr lang="en-US" altLang="ko-KR" sz="2400" dirty="0"/>
          </a:p>
          <a:p>
            <a:pPr marL="1533525" indent="-1533525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</a:t>
            </a:r>
            <a:r>
              <a:rPr lang="en-US" altLang="ko-KR" sz="1800" b="0" dirty="0">
                <a:solidFill>
                  <a:schemeClr val="tx1"/>
                </a:solidFill>
              </a:rPr>
              <a:t>(sample) :</a:t>
            </a:r>
            <a:r>
              <a:rPr lang="ko-KR" altLang="en-US" sz="1800" b="0" dirty="0">
                <a:solidFill>
                  <a:schemeClr val="tx1"/>
                </a:solidFill>
              </a:rPr>
              <a:t> 과학적인 절차를 적용하여 모집단을 대표할 수 있는 일부를 추출하여 직접적인 조사 대상이 된 모집단의 일부</a:t>
            </a:r>
            <a:endParaRPr lang="ko-KR" altLang="en-US" sz="2400" b="0" dirty="0">
              <a:solidFill>
                <a:schemeClr val="tx1"/>
              </a:solidFill>
            </a:endParaRPr>
          </a:p>
        </p:txBody>
      </p:sp>
      <p:pic>
        <p:nvPicPr>
          <p:cNvPr id="1229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193926"/>
            <a:ext cx="7199312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연관성 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연관성 분석이 필요한 이유</a:t>
            </a:r>
            <a:endParaRPr lang="en-US" altLang="ko-KR" dirty="0"/>
          </a:p>
          <a:p>
            <a:pPr marL="54610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실제의 연구조사에서 단 한가지의 목적으로만 이루어지는 조사는 없음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54610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사회현상을 하나의 관점이 아닌 다차원적인 시각으로 고찰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∵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 과정 자체에 많은 시간과 비용이 들어가기 때문에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효율성을 높이기 위해서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4610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조사를 여러 변수에 대해 진행한다는 의미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29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연관성 분석</a:t>
            </a:r>
          </a:p>
        </p:txBody>
      </p:sp>
      <p:pic>
        <p:nvPicPr>
          <p:cNvPr id="1331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4561484"/>
            <a:ext cx="7775575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연관성 분석의 구분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2082800" y="1549402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사용된 척도의 종류에 따라 분석방법이 달라짐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082800" y="2276873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>
              <a:lnSpc>
                <a:spcPct val="120000"/>
              </a:lnSpc>
              <a:buNone/>
              <a:defRPr/>
            </a:pP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연속형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척도</a:t>
            </a:r>
            <a:b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변수들의 개입 여부에 따라 </a:t>
            </a:r>
            <a:r>
              <a:rPr lang="ko-KR" altLang="en-US" sz="1600" b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편상관분석과</a:t>
            </a: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상관분석으로 구분</a:t>
            </a:r>
            <a:endParaRPr lang="en-US" altLang="ko-KR" sz="16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82800" y="3305573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>
              <a:lnSpc>
                <a:spcPct val="120000"/>
              </a:lnSpc>
              <a:buNone/>
              <a:defRPr/>
            </a:pP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범주형 척도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90500" indent="12700">
              <a:lnSpc>
                <a:spcPct val="120000"/>
              </a:lnSpc>
              <a:buNone/>
              <a:defRPr/>
            </a:pP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서열척도로 구성된 변수들은 </a:t>
            </a:r>
            <a:r>
              <a:rPr lang="ko-KR" altLang="en-US" sz="1600" b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스피어만</a:t>
            </a: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서열 상관분석</a:t>
            </a:r>
            <a:br>
              <a:rPr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명목척도로 구성된 변수들은 교차분석</a:t>
            </a:r>
            <a:endParaRPr lang="en-US" altLang="ko-KR" sz="16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상관분석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상관분석의 정의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산포도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상관분석</a:t>
            </a:r>
          </a:p>
        </p:txBody>
      </p:sp>
      <p:pic>
        <p:nvPicPr>
          <p:cNvPr id="1536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196975"/>
            <a:ext cx="87503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상관분석의 정의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상관분석</a:t>
            </a:r>
            <a:r>
              <a:rPr lang="en-US" altLang="ko-KR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(correlation analysis)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82800" y="1726458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 목적에 맞게 구성된 변수들 간의 연관성을 분석하는 방법</a:t>
            </a:r>
            <a:endParaRPr kumimoji="1"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endParaRPr kumimoji="1"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buFont typeface="Wingdings" pitchFamily="2" charset="2"/>
              <a:buChar char="à"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상관관계는 두 개의 변수를 기준으로 양의 방향과 음의 방향으로 일정한 규칙이 나타나는 선형관계의 형태와 연관 정도를 수치로 표현한 것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b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kumimoji="1"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Ex. </a:t>
            </a:r>
            <a:r>
              <a:rPr kumimoji="1"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키와 몸무게의 관계</a:t>
            </a:r>
            <a:r>
              <a:rPr kumimoji="1"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kumimoji="1"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광고비와 매출액의 관계</a:t>
            </a:r>
            <a:r>
              <a:rPr kumimoji="1"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kumimoji="1"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흡연과 수명의 관계 등</a:t>
            </a:r>
            <a:endParaRPr kumimoji="1" lang="en-US" altLang="ko-KR" sz="16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상관분석의 정의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EA772D-0DC9-452F-ACD1-209FE96D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29" y="1152949"/>
            <a:ext cx="8570458" cy="55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47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F9AC4A-1B25-4141-A4D7-7150BA08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37" y="1363661"/>
            <a:ext cx="6715125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F1CD0-00B0-4927-A71D-501998E0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7105"/>
            <a:ext cx="7772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05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1843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268413"/>
            <a:ext cx="874236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1945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9" y="1341438"/>
            <a:ext cx="8637587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모집단과 표본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모수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모수</a:t>
            </a:r>
            <a:r>
              <a:rPr lang="en-US" altLang="ko-KR" sz="1800" b="0" dirty="0">
                <a:solidFill>
                  <a:schemeClr val="tx1"/>
                </a:solidFill>
              </a:rPr>
              <a:t>(parameter) :</a:t>
            </a:r>
            <a:r>
              <a:rPr lang="ko-KR" altLang="en-US" sz="1800" b="0" dirty="0">
                <a:solidFill>
                  <a:schemeClr val="tx1"/>
                </a:solidFill>
              </a:rPr>
              <a:t> 모집단을 분석하여 얻어지는 결과 수치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ex. </a:t>
            </a:r>
            <a:r>
              <a:rPr lang="ko-KR" altLang="en-US" sz="1800" b="0" dirty="0">
                <a:solidFill>
                  <a:schemeClr val="tx1"/>
                </a:solidFill>
              </a:rPr>
              <a:t>모평균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모분산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모표준편차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모비율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통계량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통계량</a:t>
            </a:r>
            <a:r>
              <a:rPr lang="en-US" altLang="ko-KR" sz="1800" b="0" dirty="0">
                <a:solidFill>
                  <a:schemeClr val="tx1"/>
                </a:solidFill>
              </a:rPr>
              <a:t>(statistic) : </a:t>
            </a:r>
            <a:r>
              <a:rPr lang="ko-KR" altLang="en-US" sz="1800" b="0" dirty="0">
                <a:solidFill>
                  <a:schemeClr val="tx1"/>
                </a:solidFill>
              </a:rPr>
              <a:t>표본을 분석하여 얻어지는 결과 수치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ex. </a:t>
            </a:r>
            <a:r>
              <a:rPr lang="ko-KR" altLang="en-US" sz="1800" b="0" dirty="0">
                <a:solidFill>
                  <a:schemeClr val="tx1"/>
                </a:solidFill>
              </a:rPr>
              <a:t>표본평균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표본분산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표본표준편차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표본비율</a:t>
            </a:r>
            <a:endParaRPr lang="ko-KR" altLang="en-US" sz="2400" b="0" dirty="0">
              <a:solidFill>
                <a:schemeClr val="tx1"/>
              </a:solidFill>
            </a:endParaRPr>
          </a:p>
        </p:txBody>
      </p:sp>
      <p:pic>
        <p:nvPicPr>
          <p:cNvPr id="1331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4310064"/>
            <a:ext cx="6381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03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공분산과 상관계수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공분산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A61F31-4706-4FE2-AE4E-D36D0937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300162"/>
            <a:ext cx="66865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3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A7D712-2E52-45AE-B422-DAC3753A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000125"/>
            <a:ext cx="8181975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F3279F-27F5-4521-A463-EA72851A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506536"/>
            <a:ext cx="7286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1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A8BB-6E59-47B7-B773-80BE19D5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298575"/>
            <a:ext cx="66960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23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공분산</a:t>
            </a:r>
            <a:r>
              <a:rPr lang="en-US" altLang="ko-KR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(covariance)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2082800" y="1726458"/>
                <a:ext cx="8334375" cy="406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두 개의 확률변수에 대한 흩어짐의 정도가 동일한 방향인 양</a:t>
                </a: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(+)</a:t>
                </a: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방향인지 혹은 반대 방향인 음</a:t>
                </a: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(-)</a:t>
                </a: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방향인지를 나타내는 수치</a:t>
                </a:r>
                <a:endParaRPr kumimoji="1"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 latinLnBrk="0">
                  <a:buNone/>
                  <a:defRPr/>
                </a:pPr>
                <a:endParaRPr kumimoji="1"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atinLnBrk="0">
                  <a:buFont typeface="Wingdings" pitchFamily="2" charset="2"/>
                  <a:buChar char="à"/>
                  <a:defRPr/>
                </a:pP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두 변수가 서로 변하는 정도를 수치로 나타낸 것</a:t>
                </a:r>
                <a:b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</a:br>
                <a:b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</a:b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Ex.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>
                        <a:solidFill>
                          <a:prstClr val="black"/>
                        </a:solidFill>
                        <a:latin typeface="Cambria Math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가 변하면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>
                        <a:solidFill>
                          <a:prstClr val="black"/>
                        </a:solidFill>
                        <a:latin typeface="Cambria Math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는 어떻게 변하는지를 표현</a:t>
                </a:r>
                <a:endParaRPr kumimoji="1" lang="ko-KR" altLang="en-US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726458"/>
                <a:ext cx="8334375" cy="406399"/>
              </a:xfrm>
              <a:prstGeom prst="rect">
                <a:avLst/>
              </a:prstGeom>
              <a:blipFill>
                <a:blip r:embed="rId2"/>
                <a:stretch>
                  <a:fillRect l="-658" b="-5373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187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2150" y="3477970"/>
            <a:ext cx="7867700" cy="2903358"/>
            <a:chOff x="-2119313" y="2917189"/>
            <a:chExt cx="13382626" cy="49384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88" y="2917189"/>
              <a:ext cx="6143625" cy="187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19313" y="4941029"/>
              <a:ext cx="13382626" cy="291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71412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확률변수 </a:t>
            </a:r>
            <a:r>
              <a:rPr lang="en-US" altLang="ko-KR" sz="1800" b="0" dirty="0">
                <a:solidFill>
                  <a:schemeClr val="tx1"/>
                </a:solidFill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</a:rPr>
              <a:t>에 대한 흩어짐의 정도를 분산으로 표시가능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또 다른 확률변수 </a:t>
            </a:r>
            <a:r>
              <a:rPr lang="en-US" altLang="ko-KR" sz="1800" b="0" dirty="0">
                <a:solidFill>
                  <a:schemeClr val="tx1"/>
                </a:solidFill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</a:rPr>
              <a:t>에 대한 흩어짐의 정도도 분산으로 표시할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이 각각의 분산에 대한 공통점이 </a:t>
            </a:r>
            <a:r>
              <a:rPr lang="ko-KR" altLang="en-US" sz="1800" b="0" dirty="0" err="1">
                <a:solidFill>
                  <a:schemeClr val="tx1"/>
                </a:solidFill>
              </a:rPr>
              <a:t>공분산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이에 대한 분석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 err="1">
                <a:solidFill>
                  <a:schemeClr val="tx1"/>
                </a:solidFill>
              </a:rPr>
              <a:t>공분산</a:t>
            </a:r>
            <a:r>
              <a:rPr lang="ko-KR" altLang="en-US" sz="1800" b="0" dirty="0">
                <a:solidFill>
                  <a:schemeClr val="tx1"/>
                </a:solidFill>
              </a:rPr>
              <a:t>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2063552" y="2996952"/>
                <a:ext cx="8353623" cy="418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공분산은 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prstClr val="black"/>
                        </a:solidFill>
                        <a:latin typeface="Cambria Math"/>
                      </a:rPr>
                      <m:t>𝜐</m:t>
                    </m:r>
                    <m:r>
                      <a:rPr lang="en-US" altLang="ko-KR" sz="1800" b="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ko-KR" altLang="en-US" sz="1800" b="0" i="1">
                        <a:solidFill>
                          <a:prstClr val="black"/>
                        </a:solidFill>
                        <a:latin typeface="Cambria Math"/>
                      </a:rPr>
                      <m:t>로</m:t>
                    </m:r>
                    <m:r>
                      <a:rPr lang="en-US" altLang="ko-KR" sz="1800" b="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prstClr val="black"/>
                        </a:solidFill>
                        <a:latin typeface="Cambria Math"/>
                      </a:rPr>
                      <m:t>표현하며</m:t>
                    </m:r>
                    <m:r>
                      <a:rPr lang="en-US" altLang="ko-KR" sz="1800" b="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ko-KR" altLang="en-US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2996952"/>
                <a:ext cx="8353623" cy="418354"/>
              </a:xfrm>
              <a:prstGeom prst="rect">
                <a:avLst/>
              </a:prstGeom>
              <a:blipFill>
                <a:blip r:embed="rId4"/>
                <a:stretch>
                  <a:fillRect l="-657" b="-33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pic>
        <p:nvPicPr>
          <p:cNvPr id="2867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341439"/>
            <a:ext cx="864235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5400000">
            <a:off x="2782888" y="6367264"/>
            <a:ext cx="360362" cy="36036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…</a:t>
            </a:r>
            <a:endParaRPr kumimoji="1" lang="ko-KR" altLang="en-US" sz="360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4943476" y="6367264"/>
            <a:ext cx="360362" cy="360363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…</a:t>
            </a:r>
            <a:endParaRPr kumimoji="1" lang="ko-KR" altLang="en-US" sz="360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7586663" y="6367264"/>
            <a:ext cx="360362" cy="36036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60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…</a:t>
            </a:r>
            <a:endParaRPr kumimoji="1" lang="ko-KR" altLang="en-US" sz="360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공분산을</a:t>
            </a:r>
            <a:r>
              <a:rPr lang="ko-KR" altLang="en-US" sz="1800" b="0" dirty="0">
                <a:solidFill>
                  <a:schemeClr val="tx1"/>
                </a:solidFill>
              </a:rPr>
              <a:t> 구하기 위해 광고비와 매출액에 대한 평균을 구하면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02" y="1484784"/>
            <a:ext cx="4131122" cy="1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1774825" y="3140969"/>
            <a:ext cx="86423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광고비의 편차와 매출액의 편차를 계산하면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660491"/>
            <a:ext cx="7420695" cy="263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282826"/>
            <a:ext cx="86423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각 연도별 광고비 편차와 연도별 매출액 편차를 곱한 값을 모두 더하면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63552" y="1714874"/>
                <a:ext cx="7128792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>
                          <a:solidFill>
                            <a:prstClr val="black"/>
                          </a:solidFill>
                          <a:latin typeface="Cambria Math"/>
                        </a:rPr>
                        <m:t>17.103 + 244.976 + ··· + 27.502 + 188.298 = 703.471</m:t>
                      </m:r>
                    </m:oMath>
                  </m:oMathPara>
                </a14:m>
                <a:endParaRPr lang="ko-KR" altLang="en-US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1714874"/>
                <a:ext cx="7128792" cy="417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2722986"/>
                <a:ext cx="86423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공분산은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연도의 개수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15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나누면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22986"/>
                <a:ext cx="8642350" cy="417983"/>
              </a:xfrm>
              <a:prstGeom prst="rect">
                <a:avLst/>
              </a:prstGeom>
              <a:blipFill>
                <a:blip r:embed="rId3"/>
                <a:stretch>
                  <a:fillRect l="-564" b="-32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63552" y="3089896"/>
                <a:ext cx="7128792" cy="987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703.471</m:t>
                          </m:r>
                        </m:num>
                        <m:den>
                          <m:r>
                            <a:rPr lang="en-US" altLang="ko-KR" sz="1800" b="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15</m:t>
                          </m:r>
                        </m:den>
                      </m:f>
                      <m:r>
                        <a:rPr lang="en-US" altLang="ko-KR" sz="1800" b="0" i="1" dirty="0">
                          <a:solidFill>
                            <a:prstClr val="black"/>
                          </a:solidFill>
                          <a:latin typeface="Cambria Math"/>
                        </a:rPr>
                        <m:t> =46.898</m:t>
                      </m:r>
                    </m:oMath>
                  </m:oMathPara>
                </a14:m>
                <a:endParaRPr lang="ko-KR" altLang="en-US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3089896"/>
                <a:ext cx="7128792" cy="987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표준화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정규분포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표본분포 중 가장 단순하면서 많이 나타나는 형태의 분포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어떤 사건이 일어난 빈도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(frequency)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계산하여 그래프로 나타내면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중심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을 기준으로 좌우가 대칭되는 분포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458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284539"/>
            <a:ext cx="41910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상관계수</a:t>
            </a:r>
            <a:r>
              <a:rPr lang="en-US" altLang="ko-KR" dirty="0"/>
              <a:t>(correlation coefficient)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dirty="0" err="1">
                <a:solidFill>
                  <a:schemeClr val="tx1"/>
                </a:solidFill>
              </a:rPr>
              <a:t>공분산을</a:t>
            </a:r>
            <a:r>
              <a:rPr lang="ko-KR" altLang="en-US" sz="1800" dirty="0">
                <a:solidFill>
                  <a:schemeClr val="tx1"/>
                </a:solidFill>
              </a:rPr>
              <a:t> 표준화한 값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공분산을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계산하여 결과값을 얻더라도 크기만 짐작할 수 있으며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계산된 결과로 어떠한 관계인지 정확히 파악하기 힘듦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∴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공분산의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한계를 극복하기 위해 표준화된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공분산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계수를 상관계수라고 한다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952625" y="1530129"/>
            <a:ext cx="8407400" cy="4191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공분산이</a:t>
            </a:r>
            <a:r>
              <a:rPr lang="ko-KR" altLang="en-US" sz="1800" b="0" dirty="0">
                <a:solidFill>
                  <a:schemeClr val="tx1"/>
                </a:solidFill>
              </a:rPr>
              <a:t>                                             일 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9" y="1196753"/>
            <a:ext cx="3389484" cy="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5" y="2319677"/>
            <a:ext cx="4113211" cy="11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1952625" y="2535701"/>
            <a:ext cx="840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상관계수는 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952625" y="3898966"/>
            <a:ext cx="840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정리하면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3789040"/>
            <a:ext cx="2539330" cy="701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68960" y="5106888"/>
                <a:ext cx="504732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hangingPunct="0">
                  <a:lnSpc>
                    <a:spcPct val="170000"/>
                  </a:lnSpc>
                  <a:spcAft>
                    <a:spcPct val="0"/>
                  </a:spcAft>
                  <a:buClr>
                    <a:srgbClr val="FF66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상관계수</m:t>
                          </m:r>
                        </m:e>
                      </m:d>
                      <m:r>
                        <a:rPr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공분산</m:t>
                          </m:r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ko-KR" altLang="en-US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의</m:t>
                              </m:r>
                              <m: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표준편차</m:t>
                              </m:r>
                            </m:e>
                          </m:d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×(</m:t>
                          </m:r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의</m:t>
                          </m:r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표준편차</m:t>
                          </m:r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960" y="5106888"/>
                <a:ext cx="50473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pic>
        <p:nvPicPr>
          <p:cNvPr id="3686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484314"/>
            <a:ext cx="8353425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pic>
        <p:nvPicPr>
          <p:cNvPr id="3789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435100"/>
            <a:ext cx="864235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891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452938"/>
            <a:ext cx="750093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196753"/>
            <a:ext cx="86423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광고비와 매출액이 표준편차를 구하면</a:t>
            </a:r>
          </a:p>
        </p:txBody>
      </p:sp>
      <p:pic>
        <p:nvPicPr>
          <p:cNvPr id="38915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4"/>
          <a:stretch/>
        </p:blipFill>
        <p:spPr bwMode="auto">
          <a:xfrm>
            <a:off x="2011834" y="1988840"/>
            <a:ext cx="6748463" cy="16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확률분포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확률분포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균등분포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정규분포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표준정규분포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확률분포의 정의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확률분포</a:t>
            </a:r>
            <a:r>
              <a:rPr lang="en-US" altLang="ko-KR" sz="1800" b="0" dirty="0">
                <a:solidFill>
                  <a:schemeClr val="tx1"/>
                </a:solidFill>
              </a:rPr>
              <a:t>(probability distribution)</a:t>
            </a:r>
            <a:r>
              <a:rPr lang="ko-KR" altLang="en-US" sz="1800" b="0" dirty="0">
                <a:solidFill>
                  <a:schemeClr val="tx1"/>
                </a:solidFill>
              </a:rPr>
              <a:t>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래에</a:t>
            </a:r>
            <a:r>
              <a:rPr lang="ko-KR" altLang="en-US" sz="1800" b="0" dirty="0">
                <a:solidFill>
                  <a:schemeClr val="tx1"/>
                </a:solidFill>
              </a:rPr>
              <a:t> 발생할 사건에 대해 확률을 나열한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확률분포는 그래프나 표로 나타낸다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가지 대안 가운데 하나를 선택해야 하는 경우에는 정보의 양이 많을수록 의사결정을 하는 데 유리하다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4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장에서 살펴본 월드컵과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치킨집의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사례에서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점주가 위험 기피자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(risk-averter)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135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마리보다 더 적게 준비하여 낭비를 피할 것이며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반대로 위험 선호자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(risk-lover)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135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마리보다 좀 더 준비하여 적극적으로 판촉 활동을 벌일 수도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2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주사위를 던지기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주사위를 던지면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1, 2, 3, 4, 5, 6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중 하나의 결과가 발생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이에 대한 확률을 다음과 같이 나타낼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cf.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판매량 예측에 대한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확률분포를 나타내면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1434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9" y="2492376"/>
            <a:ext cx="56737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4832351"/>
            <a:ext cx="5675312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sp>
        <p:nvSpPr>
          <p:cNvPr id="153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균등분포 </a:t>
            </a:r>
            <a:r>
              <a:rPr lang="en-US" altLang="ko-KR" dirty="0">
                <a:sym typeface="Wingdings" pitchFamily="2" charset="2"/>
              </a:rPr>
              <a:t>(uniform distribution)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이러한 예와 같이 과거의 경험이 미래를 예측하는 데 어떤 영향도 미치지 않으며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나타날 가능성이 모두 동일한 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변수의 특성에 따라 이산 균등분포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(discrete uniform distribution)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와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연속 균등분포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(continuous uniform distribution)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로 구분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이산균등분포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정의된 구간에서 확률분포 함수의 모든 확률이 동일한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          </a:t>
            </a:r>
          </a:p>
        </p:txBody>
      </p:sp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pic>
        <p:nvPicPr>
          <p:cNvPr id="16391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6" y="3538539"/>
            <a:ext cx="3095625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1624" y="299695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sym typeface="Wingdings" pitchFamily="2" charset="2"/>
              </a:rPr>
              <a:t>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9656" y="2232830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2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,</m:t>
                    </m:r>
                  </m:oMath>
                </a14:m>
                <a:r>
                  <a:rPr lang="en-US" altLang="ko-KR" dirty="0">
                    <a:ea typeface="맑은 고딕" panose="020B0503020000020004" pitchFamily="50" charset="-127"/>
                  </a:rPr>
                  <a:t> ∙∙∙,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𝑛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으로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𝑛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개 일때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𝑖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232830"/>
                <a:ext cx="6192688" cy="692115"/>
              </a:xfrm>
              <a:prstGeom prst="rect">
                <a:avLst/>
              </a:prstGeom>
              <a:blipFill>
                <a:blip r:embed="rId3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99656" y="2835561"/>
                <a:ext cx="4104456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확률함수 </a:t>
                </a:r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X </a:t>
                </a:r>
                <a:r>
                  <a:rPr lang="ko-KR" altLang="en-US" dirty="0">
                    <a:ea typeface="맑은 고딕" panose="020B0503020000020004" pitchFamily="50" charset="-127"/>
                  </a:rPr>
                  <a:t>의 확률함수는 </a:t>
                </a:r>
                <a:r>
                  <a:rPr lang="en-US" altLang="ko-KR" i="1" dirty="0" err="1">
                    <a:latin typeface="Cambria Math"/>
                    <a:ea typeface="맑은 고딕" panose="020B0503020000020004" pitchFamily="50" charset="-127"/>
                  </a:rPr>
                  <a:t>f</a:t>
                </a:r>
                <a:r>
                  <a:rPr lang="en-US" altLang="ko-KR" i="1" baseline="-25000" dirty="0" err="1">
                    <a:latin typeface="Cambria Math"/>
                    <a:ea typeface="맑은 고딕" panose="020B0503020000020004" pitchFamily="50" charset="-127"/>
                  </a:rPr>
                  <a:t>x</a:t>
                </a:r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𝜒</m:t>
                    </m:r>
                  </m:oMath>
                </a14:m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i="1" dirty="0"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835561"/>
                <a:ext cx="4104456" cy="692115"/>
              </a:xfrm>
              <a:prstGeom prst="rect">
                <a:avLst/>
              </a:prstGeom>
              <a:blipFill>
                <a:blip r:embed="rId4"/>
                <a:stretch>
                  <a:fillRect l="-11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표준화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표준화</a:t>
            </a:r>
            <a:endParaRPr lang="en-US" altLang="ko-KR" dirty="0"/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단순한 현상은 정규분포만을 이용해도 결과를 알아내는 데 문제가 없지만 대부분의 연구에서는 복잡한 관계에 대한 분석 결과가 필요하므로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여러 특성에 대한 분석 결과들을 서로 비교할 수 있도록 만드는 과정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표준화란 기준점을 동일하게 맞춰 조사자가 자료들을 쉽게 비교할 수 있도록       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만드는 과정으로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표준정규분포는 평균은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0,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표준편차는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로 만든다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sp>
        <p:nvSpPr>
          <p:cNvPr id="17411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연속균등분포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특정 범위 내에서 모든 확률함수가 동일한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pic>
        <p:nvPicPr>
          <p:cNvPr id="17416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3732213"/>
            <a:ext cx="309562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6" b="18848"/>
          <a:stretch/>
        </p:blipFill>
        <p:spPr bwMode="auto">
          <a:xfrm>
            <a:off x="6006438" y="2625716"/>
            <a:ext cx="1909398" cy="55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711624" y="284173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sym typeface="Wingdings" pitchFamily="2" charset="2"/>
              </a:rPr>
              <a:t>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99656" y="1988841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가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𝑎</m:t>
                    </m:r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와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𝑏</m:t>
                    </m:r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구간에서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균등분포를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맑은 고딕" panose="020B0503020000020004" pitchFamily="50" charset="-127"/>
                      </a:rPr>
                      <m:t>가진다면</m:t>
                    </m:r>
                  </m:oMath>
                </a14:m>
                <a:endParaRPr lang="en-US" altLang="ko-KR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988841"/>
                <a:ext cx="6192688" cy="692115"/>
              </a:xfrm>
              <a:prstGeom prst="rect">
                <a:avLst/>
              </a:prstGeom>
              <a:blipFill>
                <a:blip r:embed="rId4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99656" y="2625716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확률함수는                         이 되고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625716"/>
                <a:ext cx="6192688" cy="692115"/>
              </a:xfrm>
              <a:prstGeom prst="rect">
                <a:avLst/>
              </a:prstGeom>
              <a:blipFill>
                <a:blip r:embed="rId5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5732476" y="3164735"/>
            <a:ext cx="2235733" cy="685117"/>
            <a:chOff x="8265459" y="4320107"/>
            <a:chExt cx="2235733" cy="68511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6"/>
            <a:stretch/>
          </p:blipFill>
          <p:spPr bwMode="auto">
            <a:xfrm>
              <a:off x="8265459" y="4395190"/>
              <a:ext cx="979714" cy="44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6" r="21253"/>
            <a:stretch/>
          </p:blipFill>
          <p:spPr bwMode="auto">
            <a:xfrm>
              <a:off x="9219714" y="4320107"/>
              <a:ext cx="1281478" cy="685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99656" y="3104732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확률함수는                             로 나타낸다</a:t>
                </a:r>
                <a:r>
                  <a:rPr lang="en-US" altLang="ko-KR" dirty="0">
                    <a:ea typeface="맑은 고딕" panose="020B0503020000020004" pitchFamily="50" charset="-127"/>
                  </a:rPr>
                  <a:t>.</a:t>
                </a:r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104732"/>
                <a:ext cx="6192688" cy="692115"/>
              </a:xfrm>
              <a:prstGeom prst="rect">
                <a:avLst/>
              </a:prstGeom>
              <a:blipFill>
                <a:blip r:embed="rId7"/>
                <a:stretch>
                  <a:fillRect l="-787" r="-4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29246" y="2841206"/>
            <a:ext cx="6935107" cy="1091851"/>
            <a:chOff x="-3277507" y="-1819501"/>
            <a:chExt cx="11908064" cy="187478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50973" y="-1316944"/>
              <a:ext cx="7343775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157" y="-1819501"/>
              <a:ext cx="4343400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77507" y="-706716"/>
              <a:ext cx="4610099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sp>
        <p:nvSpPr>
          <p:cNvPr id="2048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정규분포 </a:t>
            </a:r>
            <a:r>
              <a:rPr lang="en-US" altLang="ko-KR" dirty="0">
                <a:sym typeface="Wingdings" pitchFamily="2" charset="2"/>
              </a:rPr>
              <a:t>(normal distribution)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축적된 데이터를 기준으로 미래를 예측할 수 있는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통계학에서 가장 많이 사용되는 분포이며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평균과 분산만으로 그 특성을 모두 설명할 수 있어 아주 편리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pic>
        <p:nvPicPr>
          <p:cNvPr id="20487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4" y="3665538"/>
            <a:ext cx="4511675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B86FF-5DC3-4F60-905E-78BF4D0D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5250"/>
            <a:ext cx="85629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4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04BFA3-B633-4BC2-8F64-1711B698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371600"/>
            <a:ext cx="108489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81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표준정규분포</a:t>
            </a:r>
            <a:r>
              <a:rPr lang="en-US" altLang="ko-KR" dirty="0"/>
              <a:t>(standard normal distribution)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정규분포를 비교할 수 있도록 여러 개의 분포를 어떤 하나의 기준으로 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=0,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재배치해서 각 분포를 비교할 수 있도록 표준화된 분포</a:t>
            </a:r>
          </a:p>
        </p:txBody>
      </p:sp>
      <p:sp>
        <p:nvSpPr>
          <p:cNvPr id="5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2564091"/>
            <a:ext cx="8713663" cy="3974822"/>
          </a:xfrm>
          <a:prstGeom prst="rect">
            <a:avLst/>
          </a:prstGeom>
          <a:blipFill rotWithShape="0">
            <a:blip r:embed="rId2"/>
            <a:srcRect/>
            <a:stretch>
              <a:fillRect l="-559" t="-37670" r="-559" b="1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253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2565400"/>
            <a:ext cx="5545137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𝑍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값이 구간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0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속할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확률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𝑃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(0≤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𝑍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는</m:t>
                    </m:r>
                  </m:oMath>
                </a14:m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  <a:blipFill>
                <a:blip r:embed="rId3"/>
                <a:stretch>
                  <a:fillRect l="-635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355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45"/>
          <a:stretch>
            <a:fillRect/>
          </a:stretch>
        </p:blipFill>
        <p:spPr bwMode="auto">
          <a:xfrm>
            <a:off x="2279650" y="981076"/>
            <a:ext cx="750093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457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3"/>
          <a:stretch>
            <a:fillRect/>
          </a:stretch>
        </p:blipFill>
        <p:spPr bwMode="auto">
          <a:xfrm>
            <a:off x="2279650" y="1184276"/>
            <a:ext cx="750093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230564"/>
            <a:ext cx="7500938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560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340769"/>
            <a:ext cx="82804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105"/>
          <a:stretch/>
        </p:blipFill>
        <p:spPr bwMode="auto">
          <a:xfrm>
            <a:off x="2178225" y="1700808"/>
            <a:ext cx="6538626" cy="98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&gt;185</m:t>
                          </m:r>
                        </m:e>
                      </m:d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를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표준정규분포로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변경하면</m:t>
                      </m:r>
                    </m:oMath>
                  </m:oMathPara>
                </a14:m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207569" y="2924944"/>
                <a:ext cx="6769447" cy="504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ko-KR" altLang="en-US" sz="1800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𝓏</m:t>
                          </m:r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&gt;1.5</m:t>
                          </m:r>
                        </m:e>
                      </m:d>
                    </m:oMath>
                  </m:oMathPara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𝓏</m:t>
                      </m:r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가</m:t>
                      </m:r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1.5</m:t>
                      </m:r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보다</m:t>
                      </m:r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큰</m:t>
                      </m:r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부분의</m:t>
                      </m:r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확률을</m:t>
                      </m:r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구해야하므로</m:t>
                      </m:r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,</m:t>
                      </m:r>
                    </m:oMath>
                  </m:oMathPara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=1.5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 때까지의 누적확률을 빼야 한다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1−0.933193=0.066807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확률은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6.68%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9" y="2924944"/>
                <a:ext cx="6769447" cy="504056"/>
              </a:xfrm>
              <a:prstGeom prst="rect">
                <a:avLst/>
              </a:prstGeom>
              <a:blipFill>
                <a:blip r:embed="rId5"/>
                <a:stretch>
                  <a:fillRect l="-720" b="-3349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표본평균의 확률분포</a:t>
            </a:r>
          </a:p>
        </p:txBody>
      </p:sp>
      <p:pic>
        <p:nvPicPr>
          <p:cNvPr id="2662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89" y="3007544"/>
            <a:ext cx="3817937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분포</a:t>
                </a:r>
                <a:endParaRPr lang="en-US" altLang="ko-KR" dirty="0"/>
              </a:p>
              <a:p>
                <a:pPr marL="0" indent="0" latinLnBrk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표본의 개수가 충분할 때 표준화 과정을 거친 정규분포를 표준정규분포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(standard normal distribution),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혹은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z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분포라고 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419100" latinLnBrk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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표준정규분포는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‘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평균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=0,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분산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=1’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인 정규분포를 따른다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. 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481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719263"/>
            <a:ext cx="8135938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2452</Words>
  <Application>Microsoft Office PowerPoint</Application>
  <PresentationFormat>와이드스크린</PresentationFormat>
  <Paragraphs>405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90</vt:i4>
      </vt:variant>
    </vt:vector>
  </HeadingPairs>
  <TitlesOfParts>
    <vt:vector size="99" baseType="lpstr">
      <vt:lpstr>맑은 고딕</vt:lpstr>
      <vt:lpstr>Arial</vt:lpstr>
      <vt:lpstr>Cambria Math</vt:lpstr>
      <vt:lpstr>Wingdings</vt:lpstr>
      <vt:lpstr>1_Office 테마</vt:lpstr>
      <vt:lpstr>2_Office 테마</vt:lpstr>
      <vt:lpstr>3_Office 테마</vt:lpstr>
      <vt:lpstr>4_Office 테마</vt:lpstr>
      <vt:lpstr>9_Office 테마</vt:lpstr>
      <vt:lpstr>인문/사회과학에서 통계학을 공부하는 이유</vt:lpstr>
      <vt:lpstr>인문/사회과학에서 통계학을 공부하는 이유</vt:lpstr>
      <vt:lpstr>인문/사회과학에서 통계학을 공부하는 이유</vt:lpstr>
      <vt:lpstr>통계학의 정의와 목적</vt:lpstr>
      <vt:lpstr>모집단과 표본</vt:lpstr>
      <vt:lpstr>모집단과 표본</vt:lpstr>
      <vt:lpstr>표준화</vt:lpstr>
      <vt:lpstr>표준화</vt:lpstr>
      <vt:lpstr>표본평균의 확률분포</vt:lpstr>
      <vt:lpstr>표본평균의 확률분포</vt:lpstr>
      <vt:lpstr>표본평균의 확률분포</vt:lpstr>
      <vt:lpstr>표본분산의 확률분포</vt:lpstr>
      <vt:lpstr>표본분산의 확률분포</vt:lpstr>
      <vt:lpstr>변수와 데이터</vt:lpstr>
      <vt:lpstr>척도</vt:lpstr>
      <vt:lpstr>범주형 척도</vt:lpstr>
      <vt:lpstr>범주형 척도</vt:lpstr>
      <vt:lpstr>연속형 척도</vt:lpstr>
      <vt:lpstr>연속형 척도</vt:lpstr>
      <vt:lpstr>중심경향도</vt:lpstr>
      <vt:lpstr>중심경향도</vt:lpstr>
      <vt:lpstr>중심경향도</vt:lpstr>
      <vt:lpstr>중심경향도</vt:lpstr>
      <vt:lpstr>중심경향도 (풀이)</vt:lpstr>
      <vt:lpstr>중심경향도 (풀이)</vt:lpstr>
      <vt:lpstr>산포도</vt:lpstr>
      <vt:lpstr>산포도</vt:lpstr>
      <vt:lpstr>산포도</vt:lpstr>
      <vt:lpstr>산포도 (모분산 풀이)</vt:lpstr>
      <vt:lpstr>산포도 (모분산 풀이)</vt:lpstr>
      <vt:lpstr>산포도</vt:lpstr>
      <vt:lpstr>산포도</vt:lpstr>
      <vt:lpstr>산포도 (표본분산 풀이)</vt:lpstr>
      <vt:lpstr>산포도</vt:lpstr>
      <vt:lpstr>확률과 의사결정</vt:lpstr>
      <vt:lpstr>확률</vt:lpstr>
      <vt:lpstr>확률</vt:lpstr>
      <vt:lpstr>확률변수와 확률함수</vt:lpstr>
      <vt:lpstr>확률변수와 확률함수</vt:lpstr>
      <vt:lpstr>PowerPoint 프레젠테이션</vt:lpstr>
      <vt:lpstr>확률변수의 기대값</vt:lpstr>
      <vt:lpstr>확률변수의 기대값</vt:lpstr>
      <vt:lpstr>확률변수의 분산</vt:lpstr>
      <vt:lpstr>확률변수의 기대값</vt:lpstr>
      <vt:lpstr>확률변수의 표준편차</vt:lpstr>
      <vt:lpstr>확률변수의 기대값과 분산</vt:lpstr>
      <vt:lpstr>확률변수의 기대값과 분산 (예제 풀이)</vt:lpstr>
      <vt:lpstr>PowerPoint 프레젠테이션</vt:lpstr>
      <vt:lpstr>연관성 분석</vt:lpstr>
      <vt:lpstr>연관성 분석</vt:lpstr>
      <vt:lpstr>연관성 분석</vt:lpstr>
      <vt:lpstr>PowerPoint 프레젠테이션</vt:lpstr>
      <vt:lpstr>상관분석</vt:lpstr>
      <vt:lpstr>상관분석의 정의</vt:lpstr>
      <vt:lpstr>상관분석의 정의</vt:lpstr>
      <vt:lpstr>산포도</vt:lpstr>
      <vt:lpstr>산포도</vt:lpstr>
      <vt:lpstr>산포도</vt:lpstr>
      <vt:lpstr>산포도</vt:lpstr>
      <vt:lpstr>PowerPoint 프레젠테이션</vt:lpstr>
      <vt:lpstr>공분산</vt:lpstr>
      <vt:lpstr>공분산</vt:lpstr>
      <vt:lpstr>공분산</vt:lpstr>
      <vt:lpstr>공분산</vt:lpstr>
      <vt:lpstr>공분산</vt:lpstr>
      <vt:lpstr>공분산</vt:lpstr>
      <vt:lpstr>공분산</vt:lpstr>
      <vt:lpstr>공분산 (예제 풀이)</vt:lpstr>
      <vt:lpstr>공분산 (예제 풀이)</vt:lpstr>
      <vt:lpstr>상관계수</vt:lpstr>
      <vt:lpstr>상관계수</vt:lpstr>
      <vt:lpstr>상관계수</vt:lpstr>
      <vt:lpstr>상관계수</vt:lpstr>
      <vt:lpstr>상관계수 (예제 풀이)</vt:lpstr>
      <vt:lpstr>PowerPoint 프레젠테이션</vt:lpstr>
      <vt:lpstr>확률분포</vt:lpstr>
      <vt:lpstr>확률분포</vt:lpstr>
      <vt:lpstr>균등분포</vt:lpstr>
      <vt:lpstr>균등분포</vt:lpstr>
      <vt:lpstr>균등분포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 (예제 풀이) </vt:lpstr>
      <vt:lpstr>정규분포와 표준정규분포 (예제 Excel 풀이 완성)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park sungho</cp:lastModifiedBy>
  <cp:revision>13</cp:revision>
  <dcterms:created xsi:type="dcterms:W3CDTF">2020-07-22T14:17:27Z</dcterms:created>
  <dcterms:modified xsi:type="dcterms:W3CDTF">2020-11-11T17:54:25Z</dcterms:modified>
</cp:coreProperties>
</file>